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av" ContentType="audio/wav"/>
  <Default Extension="vml" ContentType="application/vnd.openxmlformats-officedocument.vmlDrawing"/>
  <Default Extension="gif" ContentType="image/gif"/>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17"/>
  </p:notesMasterIdLst>
  <p:sldIdLst>
    <p:sldId id="256" r:id="rId2"/>
    <p:sldId id="257" r:id="rId3"/>
    <p:sldId id="258" r:id="rId4"/>
    <p:sldId id="259" r:id="rId5"/>
    <p:sldId id="260" r:id="rId6"/>
    <p:sldId id="264" r:id="rId7"/>
    <p:sldId id="265" r:id="rId8"/>
    <p:sldId id="267" r:id="rId9"/>
    <p:sldId id="276" r:id="rId10"/>
    <p:sldId id="277" r:id="rId11"/>
    <p:sldId id="279" r:id="rId12"/>
    <p:sldId id="281" r:id="rId13"/>
    <p:sldId id="282" r:id="rId14"/>
    <p:sldId id="284" r:id="rId15"/>
    <p:sldId id="292" r:id="rId16"/>
    <p:sldId id="293" r:id="rId17"/>
    <p:sldId id="294" r:id="rId18"/>
    <p:sldId id="295" r:id="rId19"/>
    <p:sldId id="296" r:id="rId20"/>
    <p:sldId id="297" r:id="rId21"/>
    <p:sldId id="298" r:id="rId22"/>
    <p:sldId id="299" r:id="rId23"/>
    <p:sldId id="306" r:id="rId24"/>
    <p:sldId id="307" r:id="rId25"/>
    <p:sldId id="309" r:id="rId26"/>
    <p:sldId id="310" r:id="rId27"/>
    <p:sldId id="312" r:id="rId28"/>
    <p:sldId id="383" r:id="rId29"/>
    <p:sldId id="374" r:id="rId30"/>
    <p:sldId id="384" r:id="rId31"/>
    <p:sldId id="314" r:id="rId32"/>
    <p:sldId id="315" r:id="rId33"/>
    <p:sldId id="316" r:id="rId34"/>
    <p:sldId id="317" r:id="rId35"/>
    <p:sldId id="318" r:id="rId36"/>
    <p:sldId id="367" r:id="rId37"/>
    <p:sldId id="319" r:id="rId38"/>
    <p:sldId id="366" r:id="rId39"/>
    <p:sldId id="320" r:id="rId40"/>
    <p:sldId id="321" r:id="rId41"/>
    <p:sldId id="323" r:id="rId42"/>
    <p:sldId id="368" r:id="rId43"/>
    <p:sldId id="324" r:id="rId44"/>
    <p:sldId id="325" r:id="rId45"/>
    <p:sldId id="326" r:id="rId46"/>
    <p:sldId id="373" r:id="rId47"/>
    <p:sldId id="329" r:id="rId48"/>
    <p:sldId id="385" r:id="rId49"/>
    <p:sldId id="330" r:id="rId50"/>
    <p:sldId id="331" r:id="rId51"/>
    <p:sldId id="332" r:id="rId52"/>
    <p:sldId id="333" r:id="rId53"/>
    <p:sldId id="335" r:id="rId54"/>
    <p:sldId id="337" r:id="rId55"/>
    <p:sldId id="376" r:id="rId56"/>
    <p:sldId id="389" r:id="rId57"/>
    <p:sldId id="390" r:id="rId58"/>
    <p:sldId id="377" r:id="rId59"/>
    <p:sldId id="378" r:id="rId60"/>
    <p:sldId id="339" r:id="rId61"/>
    <p:sldId id="369" r:id="rId62"/>
    <p:sldId id="342" r:id="rId63"/>
    <p:sldId id="343" r:id="rId64"/>
    <p:sldId id="349" r:id="rId65"/>
    <p:sldId id="370" r:id="rId66"/>
    <p:sldId id="371" r:id="rId67"/>
    <p:sldId id="372" r:id="rId68"/>
    <p:sldId id="350" r:id="rId69"/>
    <p:sldId id="352" r:id="rId70"/>
    <p:sldId id="353" r:id="rId71"/>
    <p:sldId id="355" r:id="rId72"/>
    <p:sldId id="356" r:id="rId73"/>
    <p:sldId id="386" r:id="rId74"/>
    <p:sldId id="387" r:id="rId75"/>
    <p:sldId id="379" r:id="rId76"/>
    <p:sldId id="380" r:id="rId77"/>
    <p:sldId id="357" r:id="rId78"/>
    <p:sldId id="358" r:id="rId79"/>
    <p:sldId id="360" r:id="rId80"/>
    <p:sldId id="361" r:id="rId81"/>
    <p:sldId id="362" r:id="rId82"/>
    <p:sldId id="363" r:id="rId83"/>
    <p:sldId id="364" r:id="rId84"/>
    <p:sldId id="391" r:id="rId85"/>
    <p:sldId id="392" r:id="rId86"/>
    <p:sldId id="393" r:id="rId87"/>
    <p:sldId id="394" r:id="rId88"/>
    <p:sldId id="395" r:id="rId89"/>
    <p:sldId id="396" r:id="rId90"/>
    <p:sldId id="397" r:id="rId91"/>
    <p:sldId id="398" r:id="rId92"/>
    <p:sldId id="399" r:id="rId93"/>
    <p:sldId id="400" r:id="rId94"/>
    <p:sldId id="401" r:id="rId95"/>
    <p:sldId id="402" r:id="rId96"/>
    <p:sldId id="403" r:id="rId97"/>
    <p:sldId id="404" r:id="rId98"/>
    <p:sldId id="405" r:id="rId99"/>
    <p:sldId id="406" r:id="rId100"/>
    <p:sldId id="407" r:id="rId101"/>
    <p:sldId id="408" r:id="rId102"/>
    <p:sldId id="409" r:id="rId103"/>
    <p:sldId id="410" r:id="rId104"/>
    <p:sldId id="411" r:id="rId105"/>
    <p:sldId id="412" r:id="rId106"/>
    <p:sldId id="413" r:id="rId107"/>
    <p:sldId id="414" r:id="rId108"/>
    <p:sldId id="415" r:id="rId109"/>
    <p:sldId id="416" r:id="rId110"/>
    <p:sldId id="417" r:id="rId111"/>
    <p:sldId id="418" r:id="rId112"/>
    <p:sldId id="419" r:id="rId113"/>
    <p:sldId id="420" r:id="rId114"/>
    <p:sldId id="421" r:id="rId115"/>
    <p:sldId id="422" r:id="rId116"/>
    <p:sldId id="423" r:id="rId117"/>
    <p:sldId id="424" r:id="rId118"/>
    <p:sldId id="425" r:id="rId119"/>
    <p:sldId id="426" r:id="rId120"/>
    <p:sldId id="427" r:id="rId121"/>
    <p:sldId id="428" r:id="rId122"/>
    <p:sldId id="429" r:id="rId123"/>
    <p:sldId id="430" r:id="rId124"/>
    <p:sldId id="431" r:id="rId125"/>
    <p:sldId id="434" r:id="rId126"/>
    <p:sldId id="435" r:id="rId127"/>
    <p:sldId id="436" r:id="rId128"/>
    <p:sldId id="437" r:id="rId129"/>
    <p:sldId id="438" r:id="rId130"/>
    <p:sldId id="439" r:id="rId131"/>
    <p:sldId id="440" r:id="rId132"/>
    <p:sldId id="441" r:id="rId133"/>
    <p:sldId id="442" r:id="rId134"/>
    <p:sldId id="443" r:id="rId135"/>
    <p:sldId id="444" r:id="rId136"/>
    <p:sldId id="445" r:id="rId137"/>
    <p:sldId id="446" r:id="rId138"/>
    <p:sldId id="447" r:id="rId139"/>
    <p:sldId id="448" r:id="rId140"/>
    <p:sldId id="449" r:id="rId141"/>
    <p:sldId id="450" r:id="rId142"/>
    <p:sldId id="451" r:id="rId143"/>
    <p:sldId id="452" r:id="rId144"/>
    <p:sldId id="453" r:id="rId145"/>
    <p:sldId id="454" r:id="rId146"/>
    <p:sldId id="455" r:id="rId147"/>
    <p:sldId id="456" r:id="rId148"/>
    <p:sldId id="458" r:id="rId149"/>
    <p:sldId id="459" r:id="rId150"/>
    <p:sldId id="460" r:id="rId151"/>
    <p:sldId id="461" r:id="rId152"/>
    <p:sldId id="462" r:id="rId153"/>
    <p:sldId id="463" r:id="rId154"/>
    <p:sldId id="464" r:id="rId155"/>
    <p:sldId id="465" r:id="rId156"/>
    <p:sldId id="466" r:id="rId157"/>
    <p:sldId id="467" r:id="rId158"/>
    <p:sldId id="468" r:id="rId159"/>
    <p:sldId id="469" r:id="rId160"/>
    <p:sldId id="470" r:id="rId161"/>
    <p:sldId id="471" r:id="rId162"/>
    <p:sldId id="472" r:id="rId163"/>
    <p:sldId id="473" r:id="rId164"/>
    <p:sldId id="474" r:id="rId165"/>
    <p:sldId id="475" r:id="rId166"/>
    <p:sldId id="476" r:id="rId167"/>
    <p:sldId id="477" r:id="rId168"/>
    <p:sldId id="478" r:id="rId169"/>
    <p:sldId id="479" r:id="rId170"/>
    <p:sldId id="480" r:id="rId171"/>
    <p:sldId id="481" r:id="rId172"/>
    <p:sldId id="482" r:id="rId173"/>
    <p:sldId id="483" r:id="rId174"/>
    <p:sldId id="484" r:id="rId175"/>
    <p:sldId id="485" r:id="rId176"/>
    <p:sldId id="486" r:id="rId177"/>
    <p:sldId id="487" r:id="rId178"/>
    <p:sldId id="488" r:id="rId179"/>
    <p:sldId id="489" r:id="rId180"/>
    <p:sldId id="490" r:id="rId181"/>
    <p:sldId id="491" r:id="rId182"/>
    <p:sldId id="492" r:id="rId183"/>
    <p:sldId id="493" r:id="rId184"/>
    <p:sldId id="494" r:id="rId185"/>
    <p:sldId id="495" r:id="rId186"/>
    <p:sldId id="496" r:id="rId187"/>
    <p:sldId id="497" r:id="rId188"/>
    <p:sldId id="498" r:id="rId189"/>
    <p:sldId id="499" r:id="rId190"/>
    <p:sldId id="500" r:id="rId191"/>
    <p:sldId id="501" r:id="rId192"/>
    <p:sldId id="502" r:id="rId193"/>
    <p:sldId id="503" r:id="rId194"/>
    <p:sldId id="504" r:id="rId195"/>
    <p:sldId id="505" r:id="rId196"/>
    <p:sldId id="506" r:id="rId197"/>
    <p:sldId id="507" r:id="rId198"/>
    <p:sldId id="508" r:id="rId199"/>
    <p:sldId id="509" r:id="rId200"/>
    <p:sldId id="510" r:id="rId201"/>
    <p:sldId id="511" r:id="rId202"/>
    <p:sldId id="512" r:id="rId203"/>
    <p:sldId id="513" r:id="rId204"/>
    <p:sldId id="514" r:id="rId205"/>
    <p:sldId id="515" r:id="rId206"/>
    <p:sldId id="516" r:id="rId207"/>
    <p:sldId id="517" r:id="rId208"/>
    <p:sldId id="518" r:id="rId209"/>
    <p:sldId id="519" r:id="rId210"/>
    <p:sldId id="520" r:id="rId211"/>
    <p:sldId id="521" r:id="rId212"/>
    <p:sldId id="522" r:id="rId213"/>
    <p:sldId id="523" r:id="rId214"/>
    <p:sldId id="524" r:id="rId215"/>
    <p:sldId id="525" r:id="rId216"/>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notesMaster" Target="notesMasters/notesMaster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presProps" Target="presProps.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viewProps" Target="viewProps.xml"/><Relationship Id="rId3" Type="http://schemas.openxmlformats.org/officeDocument/2006/relationships/slide" Target="slides/slide2.xml"/><Relationship Id="rId214" Type="http://schemas.openxmlformats.org/officeDocument/2006/relationships/slide" Target="slides/slide213.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tableStyles" Target="tableStyles.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8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82.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82.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83.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83.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84.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84.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85.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85.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86.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86.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87.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87.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88.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88.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89.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89.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90.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90.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91.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91.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92.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93.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93.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94.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94.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95.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95.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96.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96.w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97.w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97.w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97.w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98.w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98.w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99.w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99.w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00.w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00.w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01.w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01.w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102.w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102.w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103.w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104.w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104.w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11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6B2C7E-2954-4935-A7D8-8AB32F95CF8C}" type="datetimeFigureOut">
              <a:rPr lang="es-ES" smtClean="0"/>
              <a:pPr/>
              <a:t>07/05/2012</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A878AE-F878-4834-A46A-CD8E2AA89869}" type="slidenum">
              <a:rPr lang="es-ES" smtClean="0"/>
              <a:pPr/>
              <a:t>‹Nº›</a:t>
            </a:fld>
            <a:endParaRPr lang="es-ES"/>
          </a:p>
        </p:txBody>
      </p:sp>
    </p:spTree>
    <p:extLst>
      <p:ext uri="{BB962C8B-B14F-4D97-AF65-F5344CB8AC3E}">
        <p14:creationId xmlns:p14="http://schemas.microsoft.com/office/powerpoint/2010/main" val="17182494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194B6A40-F2E9-4C19-ADC5-681AEE45C4BA}" type="slidenum">
              <a:rPr lang="es-ES" smtClean="0">
                <a:latin typeface="Arial" pitchFamily="34" charset="0"/>
              </a:rPr>
              <a:pPr/>
              <a:t>9</a:t>
            </a:fld>
            <a:endParaRPr lang="es-ES" smtClean="0">
              <a:latin typeface="Arial" pitchFamily="34" charset="0"/>
            </a:endParaRPr>
          </a:p>
        </p:txBody>
      </p:sp>
      <p:sp>
        <p:nvSpPr>
          <p:cNvPr id="66563" name="Rectangle 2"/>
          <p:cNvSpPr>
            <a:spLocks noGrp="1" noRot="1" noChangeAspect="1" noChangeArrowheads="1" noTextEdit="1"/>
          </p:cNvSpPr>
          <p:nvPr>
            <p:ph type="sldImg"/>
          </p:nvPr>
        </p:nvSpPr>
        <p:spPr>
          <a:xfrm>
            <a:off x="1144588" y="685800"/>
            <a:ext cx="4570412" cy="3427413"/>
          </a:xfrm>
          <a:ln w="12700" cap="flat"/>
        </p:spPr>
      </p:sp>
      <p:sp>
        <p:nvSpPr>
          <p:cNvPr id="66564" name="Rectangle 3"/>
          <p:cNvSpPr>
            <a:spLocks noGrp="1" noChangeArrowheads="1"/>
          </p:cNvSpPr>
          <p:nvPr>
            <p:ph type="body" idx="1"/>
          </p:nvPr>
        </p:nvSpPr>
        <p:spPr>
          <a:xfrm>
            <a:off x="915525" y="4342939"/>
            <a:ext cx="5026951" cy="4113169"/>
          </a:xfrm>
          <a:noFill/>
          <a:ln/>
        </p:spPr>
        <p:txBody>
          <a:bodyPr lIns="90048" tIns="45787" rIns="90048" bIns="45787"/>
          <a:lstStyle/>
          <a:p>
            <a:pPr defTabSz="876322"/>
            <a:endParaRPr lang="en-US" dirty="0"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BE9151E1-2AD5-4AAF-A5FF-AFDE7DCBF852}" type="slidenum">
              <a:rPr lang="es-ES" smtClean="0">
                <a:latin typeface="Arial" pitchFamily="34" charset="0"/>
              </a:rPr>
              <a:pPr/>
              <a:t>10</a:t>
            </a:fld>
            <a:endParaRPr lang="es-ES" smtClean="0">
              <a:latin typeface="Arial" pitchFamily="34" charset="0"/>
            </a:endParaRPr>
          </a:p>
        </p:txBody>
      </p:sp>
      <p:sp>
        <p:nvSpPr>
          <p:cNvPr id="67587" name="Rectangle 2"/>
          <p:cNvSpPr>
            <a:spLocks noGrp="1" noRot="1" noChangeAspect="1" noChangeArrowheads="1" noTextEdit="1"/>
          </p:cNvSpPr>
          <p:nvPr>
            <p:ph type="sldImg"/>
          </p:nvPr>
        </p:nvSpPr>
        <p:spPr>
          <a:xfrm>
            <a:off x="1144588" y="685800"/>
            <a:ext cx="4570412" cy="3427413"/>
          </a:xfrm>
          <a:ln w="12700" cap="flat"/>
        </p:spPr>
      </p:sp>
      <p:sp>
        <p:nvSpPr>
          <p:cNvPr id="67588" name="Rectangle 3"/>
          <p:cNvSpPr>
            <a:spLocks noGrp="1" noChangeArrowheads="1"/>
          </p:cNvSpPr>
          <p:nvPr>
            <p:ph type="body" idx="1"/>
          </p:nvPr>
        </p:nvSpPr>
        <p:spPr>
          <a:xfrm>
            <a:off x="915525" y="4342939"/>
            <a:ext cx="5026951" cy="4113169"/>
          </a:xfrm>
          <a:noFill/>
          <a:ln/>
        </p:spPr>
        <p:txBody>
          <a:bodyPr lIns="90048" tIns="45787" rIns="90048" bIns="45787"/>
          <a:lstStyle/>
          <a:p>
            <a:pPr defTabSz="876322"/>
            <a:endParaRPr lang="en-US" dirty="0"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E28A9B2B-B14B-4F06-AA4C-608E58A17C4B}" type="slidenum">
              <a:rPr lang="es-ES" smtClean="0">
                <a:latin typeface="Arial" pitchFamily="34" charset="0"/>
              </a:rPr>
              <a:pPr/>
              <a:t>11</a:t>
            </a:fld>
            <a:endParaRPr lang="es-ES" smtClean="0">
              <a:latin typeface="Arial" pitchFamily="34" charset="0"/>
            </a:endParaRPr>
          </a:p>
        </p:txBody>
      </p:sp>
      <p:sp>
        <p:nvSpPr>
          <p:cNvPr id="69635" name="Rectangle 2"/>
          <p:cNvSpPr>
            <a:spLocks noGrp="1" noRot="1" noChangeAspect="1" noChangeArrowheads="1" noTextEdit="1"/>
          </p:cNvSpPr>
          <p:nvPr>
            <p:ph type="sldImg"/>
          </p:nvPr>
        </p:nvSpPr>
        <p:spPr>
          <a:xfrm>
            <a:off x="1144588" y="685800"/>
            <a:ext cx="4570412" cy="3427413"/>
          </a:xfrm>
          <a:ln w="12700" cap="flat"/>
        </p:spPr>
      </p:sp>
      <p:sp>
        <p:nvSpPr>
          <p:cNvPr id="69636" name="Rectangle 3"/>
          <p:cNvSpPr>
            <a:spLocks noGrp="1" noChangeArrowheads="1"/>
          </p:cNvSpPr>
          <p:nvPr>
            <p:ph type="body" idx="1"/>
          </p:nvPr>
        </p:nvSpPr>
        <p:spPr>
          <a:xfrm>
            <a:off x="915525" y="4342939"/>
            <a:ext cx="5026951" cy="4113169"/>
          </a:xfrm>
          <a:noFill/>
          <a:ln/>
        </p:spPr>
        <p:txBody>
          <a:bodyPr lIns="90048" tIns="45787" rIns="90048" bIns="45787"/>
          <a:lstStyle/>
          <a:p>
            <a:pPr defTabSz="876322"/>
            <a:endParaRPr lang="en-US" dirty="0"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9BED933D-90D2-4EE6-9DBF-488886EC9A10}" type="slidenum">
              <a:rPr lang="es-ES" smtClean="0">
                <a:latin typeface="Arial" pitchFamily="34" charset="0"/>
              </a:rPr>
              <a:pPr/>
              <a:t>12</a:t>
            </a:fld>
            <a:endParaRPr lang="es-ES" smtClean="0">
              <a:latin typeface="Arial" pitchFamily="34" charset="0"/>
            </a:endParaRPr>
          </a:p>
        </p:txBody>
      </p:sp>
      <p:sp>
        <p:nvSpPr>
          <p:cNvPr id="71683" name="Rectangle 2"/>
          <p:cNvSpPr>
            <a:spLocks noGrp="1" noRot="1" noChangeAspect="1" noChangeArrowheads="1" noTextEdit="1"/>
          </p:cNvSpPr>
          <p:nvPr>
            <p:ph type="sldImg"/>
          </p:nvPr>
        </p:nvSpPr>
        <p:spPr>
          <a:xfrm>
            <a:off x="1144588" y="685800"/>
            <a:ext cx="4570412" cy="3427413"/>
          </a:xfrm>
          <a:ln w="12700" cap="flat"/>
        </p:spPr>
      </p:sp>
      <p:sp>
        <p:nvSpPr>
          <p:cNvPr id="71684" name="Rectangle 3"/>
          <p:cNvSpPr>
            <a:spLocks noGrp="1" noChangeArrowheads="1"/>
          </p:cNvSpPr>
          <p:nvPr>
            <p:ph type="body" idx="1"/>
          </p:nvPr>
        </p:nvSpPr>
        <p:spPr>
          <a:xfrm>
            <a:off x="915525" y="4342939"/>
            <a:ext cx="5026951" cy="4113169"/>
          </a:xfrm>
          <a:noFill/>
          <a:ln/>
        </p:spPr>
        <p:txBody>
          <a:bodyPr lIns="90048" tIns="45787" rIns="90048" bIns="45787"/>
          <a:lstStyle/>
          <a:p>
            <a:pPr defTabSz="876322"/>
            <a:endParaRPr lang="en-US" dirty="0"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077FBD5A-7737-4F2B-9127-F61115571205}" type="slidenum">
              <a:rPr lang="es-ES" smtClean="0">
                <a:latin typeface="Arial" pitchFamily="34" charset="0"/>
              </a:rPr>
              <a:pPr/>
              <a:t>13</a:t>
            </a:fld>
            <a:endParaRPr lang="es-ES" smtClean="0">
              <a:latin typeface="Arial" pitchFamily="34" charset="0"/>
            </a:endParaRPr>
          </a:p>
        </p:txBody>
      </p:sp>
      <p:sp>
        <p:nvSpPr>
          <p:cNvPr id="72707" name="Rectangle 2"/>
          <p:cNvSpPr>
            <a:spLocks noGrp="1" noRot="1" noChangeAspect="1" noChangeArrowheads="1" noTextEdit="1"/>
          </p:cNvSpPr>
          <p:nvPr>
            <p:ph type="sldImg"/>
          </p:nvPr>
        </p:nvSpPr>
        <p:spPr>
          <a:xfrm>
            <a:off x="1144588" y="685800"/>
            <a:ext cx="4570412" cy="3427413"/>
          </a:xfrm>
          <a:ln w="12700" cap="flat"/>
        </p:spPr>
      </p:sp>
      <p:sp>
        <p:nvSpPr>
          <p:cNvPr id="72708" name="Rectangle 3"/>
          <p:cNvSpPr>
            <a:spLocks noGrp="1" noChangeArrowheads="1"/>
          </p:cNvSpPr>
          <p:nvPr>
            <p:ph type="body" idx="1"/>
          </p:nvPr>
        </p:nvSpPr>
        <p:spPr>
          <a:xfrm>
            <a:off x="915525" y="4342939"/>
            <a:ext cx="5026951" cy="4113169"/>
          </a:xfrm>
          <a:noFill/>
          <a:ln/>
        </p:spPr>
        <p:txBody>
          <a:bodyPr lIns="90048" tIns="45787" rIns="90048" bIns="45787"/>
          <a:lstStyle/>
          <a:p>
            <a:pPr defTabSz="876322"/>
            <a:endParaRPr lang="en-US" dirty="0"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11155D5E-7816-4F30-9C56-CFA71A7C7829}" type="slidenum">
              <a:rPr lang="es-ES" smtClean="0">
                <a:latin typeface="Arial" pitchFamily="34" charset="0"/>
              </a:rPr>
              <a:pPr/>
              <a:t>14</a:t>
            </a:fld>
            <a:endParaRPr lang="es-ES" smtClean="0">
              <a:latin typeface="Arial" pitchFamily="34" charset="0"/>
            </a:endParaRPr>
          </a:p>
        </p:txBody>
      </p:sp>
      <p:sp>
        <p:nvSpPr>
          <p:cNvPr id="74755" name="Rectangle 2"/>
          <p:cNvSpPr>
            <a:spLocks noGrp="1" noRot="1" noChangeAspect="1" noChangeArrowheads="1" noTextEdit="1"/>
          </p:cNvSpPr>
          <p:nvPr>
            <p:ph type="sldImg"/>
          </p:nvPr>
        </p:nvSpPr>
        <p:spPr>
          <a:xfrm>
            <a:off x="1144588" y="685800"/>
            <a:ext cx="4570412" cy="3427413"/>
          </a:xfrm>
          <a:ln w="12700" cap="flat"/>
        </p:spPr>
      </p:sp>
      <p:sp>
        <p:nvSpPr>
          <p:cNvPr id="74756" name="Rectangle 3"/>
          <p:cNvSpPr>
            <a:spLocks noGrp="1" noChangeArrowheads="1"/>
          </p:cNvSpPr>
          <p:nvPr>
            <p:ph type="body" idx="1"/>
          </p:nvPr>
        </p:nvSpPr>
        <p:spPr>
          <a:xfrm>
            <a:off x="915525" y="4342939"/>
            <a:ext cx="5026951" cy="4113169"/>
          </a:xfrm>
          <a:noFill/>
          <a:ln/>
        </p:spPr>
        <p:txBody>
          <a:bodyPr lIns="90048" tIns="45787" rIns="90048" bIns="45787"/>
          <a:lstStyle/>
          <a:p>
            <a:pPr defTabSz="876322"/>
            <a:endParaRPr lang="en-US" dirty="0"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8836D798-4E01-4ADA-8D6F-575800E3ECAB}" type="slidenum">
              <a:rPr lang="es-ES" smtClean="0">
                <a:latin typeface="Arial" pitchFamily="34" charset="0"/>
              </a:rPr>
              <a:pPr/>
              <a:t>15</a:t>
            </a:fld>
            <a:endParaRPr lang="es-ES" smtClean="0">
              <a:latin typeface="Arial" pitchFamily="34" charset="0"/>
            </a:endParaRPr>
          </a:p>
        </p:txBody>
      </p:sp>
      <p:sp>
        <p:nvSpPr>
          <p:cNvPr id="82947" name="Rectangle 2"/>
          <p:cNvSpPr>
            <a:spLocks noGrp="1" noRot="1" noChangeAspect="1" noChangeArrowheads="1" noTextEdit="1"/>
          </p:cNvSpPr>
          <p:nvPr>
            <p:ph type="sldImg"/>
          </p:nvPr>
        </p:nvSpPr>
        <p:spPr>
          <a:xfrm>
            <a:off x="1144588" y="685800"/>
            <a:ext cx="4570412" cy="3427413"/>
          </a:xfrm>
          <a:ln w="12700" cap="flat"/>
        </p:spPr>
      </p:sp>
      <p:sp>
        <p:nvSpPr>
          <p:cNvPr id="82948" name="Rectangle 3"/>
          <p:cNvSpPr>
            <a:spLocks noGrp="1" noChangeArrowheads="1"/>
          </p:cNvSpPr>
          <p:nvPr>
            <p:ph type="body" idx="1"/>
          </p:nvPr>
        </p:nvSpPr>
        <p:spPr>
          <a:xfrm>
            <a:off x="915525" y="4342939"/>
            <a:ext cx="5026951" cy="4113169"/>
          </a:xfrm>
          <a:noFill/>
          <a:ln/>
        </p:spPr>
        <p:txBody>
          <a:bodyPr lIns="90048" tIns="45787" rIns="90048" bIns="45787"/>
          <a:lstStyle/>
          <a:p>
            <a:pPr defTabSz="876322"/>
            <a:endParaRPr lang="en-US" dirty="0"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ABE29260-24D9-4BA6-BEFA-A9CBA5A4006F}" type="slidenum">
              <a:rPr lang="es-ES" smtClean="0">
                <a:latin typeface="Arial" pitchFamily="34" charset="0"/>
              </a:rPr>
              <a:pPr/>
              <a:t>16</a:t>
            </a:fld>
            <a:endParaRPr lang="es-ES" smtClean="0">
              <a:latin typeface="Arial" pitchFamily="34" charset="0"/>
            </a:endParaRPr>
          </a:p>
        </p:txBody>
      </p:sp>
      <p:sp>
        <p:nvSpPr>
          <p:cNvPr id="83971" name="Rectangle 2"/>
          <p:cNvSpPr>
            <a:spLocks noGrp="1" noRot="1" noChangeAspect="1" noChangeArrowheads="1" noTextEdit="1"/>
          </p:cNvSpPr>
          <p:nvPr>
            <p:ph type="sldImg"/>
          </p:nvPr>
        </p:nvSpPr>
        <p:spPr>
          <a:xfrm>
            <a:off x="1144588" y="685800"/>
            <a:ext cx="4570412" cy="3427413"/>
          </a:xfrm>
          <a:ln w="12700" cap="flat"/>
        </p:spPr>
      </p:sp>
      <p:sp>
        <p:nvSpPr>
          <p:cNvPr id="83972" name="Rectangle 3"/>
          <p:cNvSpPr>
            <a:spLocks noGrp="1" noChangeArrowheads="1"/>
          </p:cNvSpPr>
          <p:nvPr>
            <p:ph type="body" idx="1"/>
          </p:nvPr>
        </p:nvSpPr>
        <p:spPr>
          <a:xfrm>
            <a:off x="915525" y="4342939"/>
            <a:ext cx="5026951" cy="4113169"/>
          </a:xfrm>
          <a:noFill/>
          <a:ln/>
        </p:spPr>
        <p:txBody>
          <a:bodyPr lIns="90048" tIns="45787" rIns="90048" bIns="45787"/>
          <a:lstStyle/>
          <a:p>
            <a:pPr defTabSz="876322"/>
            <a:endParaRPr lang="en-US" dirty="0"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3F70E244-A52A-4725-8DC1-7EB441BBDF5E}" type="slidenum">
              <a:rPr lang="es-ES" smtClean="0">
                <a:latin typeface="Arial" pitchFamily="34" charset="0"/>
              </a:rPr>
              <a:pPr/>
              <a:t>18</a:t>
            </a:fld>
            <a:endParaRPr lang="es-ES" smtClean="0">
              <a:latin typeface="Arial" pitchFamily="34" charset="0"/>
            </a:endParaRPr>
          </a:p>
        </p:txBody>
      </p:sp>
      <p:sp>
        <p:nvSpPr>
          <p:cNvPr id="84995" name="Rectangle 2"/>
          <p:cNvSpPr>
            <a:spLocks noGrp="1" noRot="1" noChangeAspect="1" noChangeArrowheads="1" noTextEdit="1"/>
          </p:cNvSpPr>
          <p:nvPr>
            <p:ph type="sldImg"/>
          </p:nvPr>
        </p:nvSpPr>
        <p:spPr>
          <a:xfrm>
            <a:off x="1144588" y="685800"/>
            <a:ext cx="4570412" cy="3427413"/>
          </a:xfrm>
          <a:ln w="12700" cap="flat"/>
        </p:spPr>
      </p:sp>
      <p:sp>
        <p:nvSpPr>
          <p:cNvPr id="84996" name="Rectangle 3"/>
          <p:cNvSpPr>
            <a:spLocks noGrp="1" noChangeArrowheads="1"/>
          </p:cNvSpPr>
          <p:nvPr>
            <p:ph type="body" idx="1"/>
          </p:nvPr>
        </p:nvSpPr>
        <p:spPr>
          <a:xfrm>
            <a:off x="915525" y="4342939"/>
            <a:ext cx="5026951" cy="4113169"/>
          </a:xfrm>
          <a:noFill/>
          <a:ln/>
        </p:spPr>
        <p:txBody>
          <a:bodyPr lIns="90048" tIns="45787" rIns="90048" bIns="45787"/>
          <a:lstStyle/>
          <a:p>
            <a:pPr defTabSz="876322"/>
            <a:endParaRPr lang="en-US" dirty="0"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35AC52D0-F9DC-4B59-BBD3-499E008423EE}" type="slidenum">
              <a:rPr lang="es-ES" smtClean="0">
                <a:latin typeface="Arial" pitchFamily="34" charset="0"/>
              </a:rPr>
              <a:pPr/>
              <a:t>19</a:t>
            </a:fld>
            <a:endParaRPr lang="es-ES" smtClean="0">
              <a:latin typeface="Arial" pitchFamily="34" charset="0"/>
            </a:endParaRPr>
          </a:p>
        </p:txBody>
      </p:sp>
      <p:sp>
        <p:nvSpPr>
          <p:cNvPr id="86019" name="Rectangle 2"/>
          <p:cNvSpPr>
            <a:spLocks noGrp="1" noRot="1" noChangeAspect="1" noChangeArrowheads="1" noTextEdit="1"/>
          </p:cNvSpPr>
          <p:nvPr>
            <p:ph type="sldImg"/>
          </p:nvPr>
        </p:nvSpPr>
        <p:spPr>
          <a:xfrm>
            <a:off x="1144588" y="685800"/>
            <a:ext cx="4570412" cy="3427413"/>
          </a:xfrm>
          <a:ln w="12700" cap="flat"/>
        </p:spPr>
      </p:sp>
      <p:sp>
        <p:nvSpPr>
          <p:cNvPr id="86020" name="Rectangle 3"/>
          <p:cNvSpPr>
            <a:spLocks noGrp="1" noChangeArrowheads="1"/>
          </p:cNvSpPr>
          <p:nvPr>
            <p:ph type="body" idx="1"/>
          </p:nvPr>
        </p:nvSpPr>
        <p:spPr>
          <a:xfrm>
            <a:off x="915525" y="4342939"/>
            <a:ext cx="5026951" cy="4113169"/>
          </a:xfrm>
          <a:noFill/>
          <a:ln/>
        </p:spPr>
        <p:txBody>
          <a:bodyPr lIns="90048" tIns="45787" rIns="90048" bIns="45787"/>
          <a:lstStyle/>
          <a:p>
            <a:pPr defTabSz="876322"/>
            <a:endParaRPr lang="en-US" dirty="0"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1E4452-7013-4C48-931F-64A35BCA3627}" type="slidenum">
              <a:rPr lang="es-ES"/>
              <a:pPr/>
              <a:t>46</a:t>
            </a:fld>
            <a:endParaRPr lang="es-ES"/>
          </a:p>
        </p:txBody>
      </p:sp>
      <p:sp>
        <p:nvSpPr>
          <p:cNvPr id="30722" name="Rectangle 2"/>
          <p:cNvSpPr>
            <a:spLocks noGrp="1" noRot="1" noChangeAspect="1" noChangeArrowheads="1" noTextEdit="1"/>
          </p:cNvSpPr>
          <p:nvPr>
            <p:ph type="sldImg"/>
          </p:nvPr>
        </p:nvSpPr>
        <p:spPr>
          <a:xfrm>
            <a:off x="1143000" y="687388"/>
            <a:ext cx="4572000" cy="3429000"/>
          </a:xfrm>
          <a:ln/>
        </p:spPr>
      </p:sp>
      <p:sp>
        <p:nvSpPr>
          <p:cNvPr id="30723" name="Rectangle 3"/>
          <p:cNvSpPr>
            <a:spLocks noGrp="1" noChangeArrowheads="1"/>
          </p:cNvSpPr>
          <p:nvPr>
            <p:ph type="body" idx="1"/>
          </p:nvPr>
        </p:nvSpPr>
        <p:spPr>
          <a:xfrm>
            <a:off x="912813" y="4344988"/>
            <a:ext cx="5032375" cy="4111625"/>
          </a:xfrm>
        </p:spPr>
        <p:txBody>
          <a:bodyPr/>
          <a:lstStyle/>
          <a:p>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PE"/>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PE"/>
          </a:p>
        </p:txBody>
      </p:sp>
      <p:sp>
        <p:nvSpPr>
          <p:cNvPr id="4" name="3 Marcador de fecha"/>
          <p:cNvSpPr>
            <a:spLocks noGrp="1"/>
          </p:cNvSpPr>
          <p:nvPr>
            <p:ph type="dt" sz="half" idx="10"/>
          </p:nvPr>
        </p:nvSpPr>
        <p:spPr/>
        <p:txBody>
          <a:bodyPr/>
          <a:lstStyle/>
          <a:p>
            <a:fld id="{3C41BF01-9D78-47D9-9F37-5F952050C5F2}" type="datetimeFigureOut">
              <a:rPr lang="es-ES" smtClean="0"/>
              <a:pPr/>
              <a:t>07/05/2012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E34E6F16-E4CC-4A2E-B6D6-96BCBBEADD54}" type="slidenum">
              <a:rPr lang="es-ES" smtClean="0"/>
              <a:pPr/>
              <a:t>‹Nº›</a:t>
            </a:fld>
            <a:endParaRPr lang="es-ES"/>
          </a:p>
        </p:txBody>
      </p:sp>
    </p:spTree>
    <p:extLst>
      <p:ext uri="{BB962C8B-B14F-4D97-AF65-F5344CB8AC3E}">
        <p14:creationId xmlns:p14="http://schemas.microsoft.com/office/powerpoint/2010/main" val="210094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3C41BF01-9D78-47D9-9F37-5F952050C5F2}" type="datetimeFigureOut">
              <a:rPr lang="es-ES" smtClean="0"/>
              <a:pPr/>
              <a:t>07/05/2012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E34E6F16-E4CC-4A2E-B6D6-96BCBBEADD54}" type="slidenum">
              <a:rPr lang="es-ES" smtClean="0"/>
              <a:pPr/>
              <a:t>‹Nº›</a:t>
            </a:fld>
            <a:endParaRPr lang="es-ES"/>
          </a:p>
        </p:txBody>
      </p:sp>
    </p:spTree>
    <p:extLst>
      <p:ext uri="{BB962C8B-B14F-4D97-AF65-F5344CB8AC3E}">
        <p14:creationId xmlns:p14="http://schemas.microsoft.com/office/powerpoint/2010/main" val="2166800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3C41BF01-9D78-47D9-9F37-5F952050C5F2}" type="datetimeFigureOut">
              <a:rPr lang="es-ES" smtClean="0"/>
              <a:pPr/>
              <a:t>07/05/2012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E34E6F16-E4CC-4A2E-B6D6-96BCBBEADD54}" type="slidenum">
              <a:rPr lang="es-ES" smtClean="0"/>
              <a:pPr/>
              <a:t>‹Nº›</a:t>
            </a:fld>
            <a:endParaRPr lang="es-ES"/>
          </a:p>
        </p:txBody>
      </p:sp>
    </p:spTree>
    <p:extLst>
      <p:ext uri="{BB962C8B-B14F-4D97-AF65-F5344CB8AC3E}">
        <p14:creationId xmlns:p14="http://schemas.microsoft.com/office/powerpoint/2010/main" val="1488103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fecha"/>
          <p:cNvSpPr>
            <a:spLocks noGrp="1"/>
          </p:cNvSpPr>
          <p:nvPr>
            <p:ph type="dt" sz="half" idx="10"/>
          </p:nvPr>
        </p:nvSpPr>
        <p:spPr/>
        <p:txBody>
          <a:bodyPr/>
          <a:lstStyle/>
          <a:p>
            <a:fld id="{3C41BF01-9D78-47D9-9F37-5F952050C5F2}" type="datetimeFigureOut">
              <a:rPr lang="es-ES" smtClean="0"/>
              <a:pPr/>
              <a:t>07/05/2012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E34E6F16-E4CC-4A2E-B6D6-96BCBBEADD54}" type="slidenum">
              <a:rPr lang="es-ES" smtClean="0"/>
              <a:pPr/>
              <a:t>‹Nº›</a:t>
            </a:fld>
            <a:endParaRPr lang="es-ES"/>
          </a:p>
        </p:txBody>
      </p:sp>
    </p:spTree>
    <p:extLst>
      <p:ext uri="{BB962C8B-B14F-4D97-AF65-F5344CB8AC3E}">
        <p14:creationId xmlns:p14="http://schemas.microsoft.com/office/powerpoint/2010/main" val="377273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7" name="6 Marcador de fecha"/>
          <p:cNvSpPr>
            <a:spLocks noGrp="1"/>
          </p:cNvSpPr>
          <p:nvPr>
            <p:ph type="dt" sz="half" idx="10"/>
          </p:nvPr>
        </p:nvSpPr>
        <p:spPr/>
        <p:txBody>
          <a:bodyPr/>
          <a:lstStyle/>
          <a:p>
            <a:fld id="{3C41BF01-9D78-47D9-9F37-5F952050C5F2}" type="datetimeFigureOut">
              <a:rPr lang="es-ES" smtClean="0"/>
              <a:pPr/>
              <a:t>07/05/2012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E34E6F16-E4CC-4A2E-B6D6-96BCBBEADD54}" type="slidenum">
              <a:rPr lang="es-ES" smtClean="0"/>
              <a:pPr/>
              <a:t>‹Nº›</a:t>
            </a:fld>
            <a:endParaRPr lang="es-ES"/>
          </a:p>
        </p:txBody>
      </p:sp>
    </p:spTree>
    <p:extLst>
      <p:ext uri="{BB962C8B-B14F-4D97-AF65-F5344CB8AC3E}">
        <p14:creationId xmlns:p14="http://schemas.microsoft.com/office/powerpoint/2010/main" val="1392842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fecha"/>
          <p:cNvSpPr>
            <a:spLocks noGrp="1"/>
          </p:cNvSpPr>
          <p:nvPr>
            <p:ph type="dt" sz="half" idx="10"/>
          </p:nvPr>
        </p:nvSpPr>
        <p:spPr/>
        <p:txBody>
          <a:bodyPr/>
          <a:lstStyle/>
          <a:p>
            <a:fld id="{3C41BF01-9D78-47D9-9F37-5F952050C5F2}" type="datetimeFigureOut">
              <a:rPr lang="es-ES" smtClean="0"/>
              <a:pPr/>
              <a:t>07/05/2012</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E34E6F16-E4CC-4A2E-B6D6-96BCBBEADD54}" type="slidenum">
              <a:rPr lang="es-ES" smtClean="0"/>
              <a:pPr/>
              <a:t>‹Nº›</a:t>
            </a:fld>
            <a:endParaRPr lang="es-ES"/>
          </a:p>
        </p:txBody>
      </p:sp>
    </p:spTree>
    <p:extLst>
      <p:ext uri="{BB962C8B-B14F-4D97-AF65-F5344CB8AC3E}">
        <p14:creationId xmlns:p14="http://schemas.microsoft.com/office/powerpoint/2010/main" val="3350207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3C41BF01-9D78-47D9-9F37-5F952050C5F2}" type="datetimeFigureOut">
              <a:rPr lang="es-ES" smtClean="0"/>
              <a:pPr/>
              <a:t>07/05/2012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E34E6F16-E4CC-4A2E-B6D6-96BCBBEADD54}" type="slidenum">
              <a:rPr lang="es-ES" smtClean="0"/>
              <a:pPr/>
              <a:t>‹Nº›</a:t>
            </a:fld>
            <a:endParaRPr lang="es-ES"/>
          </a:p>
        </p:txBody>
      </p:sp>
    </p:spTree>
    <p:extLst>
      <p:ext uri="{BB962C8B-B14F-4D97-AF65-F5344CB8AC3E}">
        <p14:creationId xmlns:p14="http://schemas.microsoft.com/office/powerpoint/2010/main" val="134919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PE"/>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3C41BF01-9D78-47D9-9F37-5F952050C5F2}" type="datetimeFigureOut">
              <a:rPr lang="es-ES" smtClean="0"/>
              <a:pPr/>
              <a:t>07/05/2012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E34E6F16-E4CC-4A2E-B6D6-96BCBBEADD54}" type="slidenum">
              <a:rPr lang="es-ES" smtClean="0"/>
              <a:pPr/>
              <a:t>‹Nº›</a:t>
            </a:fld>
            <a:endParaRPr lang="es-ES"/>
          </a:p>
        </p:txBody>
      </p:sp>
    </p:spTree>
    <p:extLst>
      <p:ext uri="{BB962C8B-B14F-4D97-AF65-F5344CB8AC3E}">
        <p14:creationId xmlns:p14="http://schemas.microsoft.com/office/powerpoint/2010/main" val="2108530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PE"/>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s-PE"/>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3C41BF01-9D78-47D9-9F37-5F952050C5F2}" type="datetimeFigureOut">
              <a:rPr lang="es-ES" smtClean="0"/>
              <a:pPr/>
              <a:t>07/05/2012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E34E6F16-E4CC-4A2E-B6D6-96BCBBEADD54}" type="slidenum">
              <a:rPr lang="es-ES" smtClean="0"/>
              <a:pPr/>
              <a:t>‹Nº›</a:t>
            </a:fld>
            <a:endParaRPr lang="es-ES"/>
          </a:p>
        </p:txBody>
      </p:sp>
    </p:spTree>
    <p:extLst>
      <p:ext uri="{BB962C8B-B14F-4D97-AF65-F5344CB8AC3E}">
        <p14:creationId xmlns:p14="http://schemas.microsoft.com/office/powerpoint/2010/main" val="3640625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3C41BF01-9D78-47D9-9F37-5F952050C5F2}" type="datetimeFigureOut">
              <a:rPr lang="es-ES" smtClean="0"/>
              <a:pPr/>
              <a:t>07/05/2012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E34E6F16-E4CC-4A2E-B6D6-96BCBBEADD54}" type="slidenum">
              <a:rPr lang="es-ES" smtClean="0"/>
              <a:pPr/>
              <a:t>‹Nº›</a:t>
            </a:fld>
            <a:endParaRPr lang="es-ES"/>
          </a:p>
        </p:txBody>
      </p:sp>
    </p:spTree>
    <p:extLst>
      <p:ext uri="{BB962C8B-B14F-4D97-AF65-F5344CB8AC3E}">
        <p14:creationId xmlns:p14="http://schemas.microsoft.com/office/powerpoint/2010/main" val="4155938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3C41BF01-9D78-47D9-9F37-5F952050C5F2}" type="datetimeFigureOut">
              <a:rPr lang="es-ES" smtClean="0"/>
              <a:pPr/>
              <a:t>07/05/2012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E34E6F16-E4CC-4A2E-B6D6-96BCBBEADD54}" type="slidenum">
              <a:rPr lang="es-ES" smtClean="0"/>
              <a:pPr/>
              <a:t>‹Nº›</a:t>
            </a:fld>
            <a:endParaRPr lang="es-ES"/>
          </a:p>
        </p:txBody>
      </p:sp>
    </p:spTree>
    <p:extLst>
      <p:ext uri="{BB962C8B-B14F-4D97-AF65-F5344CB8AC3E}">
        <p14:creationId xmlns:p14="http://schemas.microsoft.com/office/powerpoint/2010/main" val="20318062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ES"/>
          </a:p>
        </p:txBody>
      </p:sp>
      <p:sp>
        <p:nvSpPr>
          <p:cNvPr id="3" name="2 Marcador de texto"/>
          <p:cNvSpPr>
            <a:spLocks noGrp="1"/>
          </p:cNvSpPr>
          <p:nvPr>
            <p:ph type="body" sz="half" idx="1"/>
          </p:nvPr>
        </p:nvSpPr>
        <p:spPr>
          <a:xfrm>
            <a:off x="457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447EE5B5-E05E-4682-BABE-E0E9909A7AB8}"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41BF01-9D78-47D9-9F37-5F952050C5F2}" type="datetimeFigureOut">
              <a:rPr lang="es-ES" smtClean="0"/>
              <a:pPr/>
              <a:t>07/05/2012</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4E6F16-E4CC-4A2E-B6D6-96BCBBEADD54}" type="slidenum">
              <a:rPr lang="es-ES" smtClean="0"/>
              <a:pPr/>
              <a:t>‹Nº›</a:t>
            </a:fld>
            <a:endParaRPr lang="es-ES"/>
          </a:p>
        </p:txBody>
      </p:sp>
      <p:pic>
        <p:nvPicPr>
          <p:cNvPr id="7" name="Picture 1" descr="002.jp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0" y="14288"/>
            <a:ext cx="9144000" cy="684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694902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http://www.tecsup.edu.pe/webuds/web/graficos/gif/logo.gif" TargetMode="External"/></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4.w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5.emf"/></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8.emf"/></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25.w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oleObject" Target="../embeddings/oleObject5.bin"/><Relationship Id="rId7" Type="http://schemas.openxmlformats.org/officeDocument/2006/relationships/slide" Target="slide6.xml"/><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slide" Target="slide8.xml"/><Relationship Id="rId5" Type="http://schemas.openxmlformats.org/officeDocument/2006/relationships/slide" Target="slide5.xml"/><Relationship Id="rId4" Type="http://schemas.openxmlformats.org/officeDocument/2006/relationships/image" Target="../media/image34.emf"/><Relationship Id="rId9" Type="http://schemas.openxmlformats.org/officeDocument/2006/relationships/slide" Target="slide11.x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slide" Target="slide7.xml"/><Relationship Id="rId5" Type="http://schemas.openxmlformats.org/officeDocument/2006/relationships/slide" Target="slide4.xml"/><Relationship Id="rId4" Type="http://schemas.openxmlformats.org/officeDocument/2006/relationships/image" Target="../media/image35.emf"/></Relationships>
</file>

<file path=ppt/slides/_rels/slide6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http://www.stucchi.com.ar/espanol/secciones/bandperf/imagenes/bandeja_perf.gif"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60.jpeg"/><Relationship Id="rId2" Type="http://schemas.openxmlformats.org/officeDocument/2006/relationships/image" Target="../media/image55.jpeg"/><Relationship Id="rId1" Type="http://schemas.openxmlformats.org/officeDocument/2006/relationships/slideLayout" Target="../slideLayouts/slideLayout7.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7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78.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67.wmf"/></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image" Target="../media/image81.wmf"/></Relationships>
</file>

<file path=ppt/slides/_rels/slide10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81.wmf"/></Relationships>
</file>

<file path=ppt/slides/_rels/slide105.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image" Target="../media/image82.wmf"/></Relationships>
</file>

<file path=ppt/slides/_rels/slide10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image" Target="../media/image82.wmf"/></Relationships>
</file>

<file path=ppt/slides/_rels/slide107.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image" Target="../media/image83.wmf"/></Relationships>
</file>

<file path=ppt/slides/_rels/slide108.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7.xml"/><Relationship Id="rId1" Type="http://schemas.openxmlformats.org/officeDocument/2006/relationships/vmlDrawing" Target="../drawings/vmlDrawing13.vml"/><Relationship Id="rId4" Type="http://schemas.openxmlformats.org/officeDocument/2006/relationships/image" Target="../media/image83.wmf"/></Relationships>
</file>

<file path=ppt/slides/_rels/slide109.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image" Target="../media/image84.wmf"/></Relationships>
</file>

<file path=ppt/slides/_rels/slide110.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15.vml"/><Relationship Id="rId4" Type="http://schemas.openxmlformats.org/officeDocument/2006/relationships/image" Target="../media/image84.wmf"/></Relationships>
</file>

<file path=ppt/slides/_rels/slide111.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16.vml"/><Relationship Id="rId4" Type="http://schemas.openxmlformats.org/officeDocument/2006/relationships/image" Target="../media/image85.wmf"/></Relationships>
</file>

<file path=ppt/slides/_rels/slide112.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7.xml"/><Relationship Id="rId1" Type="http://schemas.openxmlformats.org/officeDocument/2006/relationships/vmlDrawing" Target="../drawings/vmlDrawing17.vml"/><Relationship Id="rId4" Type="http://schemas.openxmlformats.org/officeDocument/2006/relationships/image" Target="../media/image85.wmf"/></Relationships>
</file>

<file path=ppt/slides/_rels/slide113.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7.xml"/><Relationship Id="rId1" Type="http://schemas.openxmlformats.org/officeDocument/2006/relationships/vmlDrawing" Target="../drawings/vmlDrawing18.vml"/><Relationship Id="rId4" Type="http://schemas.openxmlformats.org/officeDocument/2006/relationships/image" Target="../media/image86.wmf"/></Relationships>
</file>

<file path=ppt/slides/_rels/slide114.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7.xml"/><Relationship Id="rId1" Type="http://schemas.openxmlformats.org/officeDocument/2006/relationships/vmlDrawing" Target="../drawings/vmlDrawing19.vml"/><Relationship Id="rId4" Type="http://schemas.openxmlformats.org/officeDocument/2006/relationships/image" Target="../media/image86.wmf"/></Relationships>
</file>

<file path=ppt/slides/_rels/slide115.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7.xml"/><Relationship Id="rId1" Type="http://schemas.openxmlformats.org/officeDocument/2006/relationships/vmlDrawing" Target="../drawings/vmlDrawing20.vml"/><Relationship Id="rId4" Type="http://schemas.openxmlformats.org/officeDocument/2006/relationships/image" Target="../media/image87.wmf"/></Relationships>
</file>

<file path=ppt/slides/_rels/slide116.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7.xml"/><Relationship Id="rId1" Type="http://schemas.openxmlformats.org/officeDocument/2006/relationships/vmlDrawing" Target="../drawings/vmlDrawing21.vml"/><Relationship Id="rId4" Type="http://schemas.openxmlformats.org/officeDocument/2006/relationships/image" Target="../media/image87.wmf"/></Relationships>
</file>

<file path=ppt/slides/_rels/slide117.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7.xml"/><Relationship Id="rId1" Type="http://schemas.openxmlformats.org/officeDocument/2006/relationships/vmlDrawing" Target="../drawings/vmlDrawing22.vml"/><Relationship Id="rId4" Type="http://schemas.openxmlformats.org/officeDocument/2006/relationships/image" Target="../media/image88.wmf"/></Relationships>
</file>

<file path=ppt/slides/_rels/slide118.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7.xml"/><Relationship Id="rId1" Type="http://schemas.openxmlformats.org/officeDocument/2006/relationships/vmlDrawing" Target="../drawings/vmlDrawing23.vml"/><Relationship Id="rId4" Type="http://schemas.openxmlformats.org/officeDocument/2006/relationships/image" Target="../media/image88.wmf"/></Relationships>
</file>

<file path=ppt/slides/_rels/slide119.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7.xml"/><Relationship Id="rId1" Type="http://schemas.openxmlformats.org/officeDocument/2006/relationships/vmlDrawing" Target="../drawings/vmlDrawing24.vml"/><Relationship Id="rId4" Type="http://schemas.openxmlformats.org/officeDocument/2006/relationships/image" Target="../media/image89.wmf"/></Relationships>
</file>

<file path=ppt/slides/_rels/slide120.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7.xml"/><Relationship Id="rId1" Type="http://schemas.openxmlformats.org/officeDocument/2006/relationships/vmlDrawing" Target="../drawings/vmlDrawing25.vml"/><Relationship Id="rId4" Type="http://schemas.openxmlformats.org/officeDocument/2006/relationships/image" Target="../media/image89.wmf"/></Relationships>
</file>

<file path=ppt/slides/_rels/slide121.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7.xml"/><Relationship Id="rId1" Type="http://schemas.openxmlformats.org/officeDocument/2006/relationships/vmlDrawing" Target="../drawings/vmlDrawing26.vml"/><Relationship Id="rId4" Type="http://schemas.openxmlformats.org/officeDocument/2006/relationships/image" Target="../media/image90.wmf"/></Relationships>
</file>

<file path=ppt/slides/_rels/slide122.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7.xml"/><Relationship Id="rId1" Type="http://schemas.openxmlformats.org/officeDocument/2006/relationships/vmlDrawing" Target="../drawings/vmlDrawing27.vml"/><Relationship Id="rId4" Type="http://schemas.openxmlformats.org/officeDocument/2006/relationships/image" Target="../media/image90.wmf"/></Relationships>
</file>

<file path=ppt/slides/_rels/slide123.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7.xml"/><Relationship Id="rId1" Type="http://schemas.openxmlformats.org/officeDocument/2006/relationships/vmlDrawing" Target="../drawings/vmlDrawing28.vml"/><Relationship Id="rId4" Type="http://schemas.openxmlformats.org/officeDocument/2006/relationships/image" Target="../media/image91.wmf"/></Relationships>
</file>

<file path=ppt/slides/_rels/slide124.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7.xml"/><Relationship Id="rId1" Type="http://schemas.openxmlformats.org/officeDocument/2006/relationships/vmlDrawing" Target="../drawings/vmlDrawing29.vml"/><Relationship Id="rId4" Type="http://schemas.openxmlformats.org/officeDocument/2006/relationships/image" Target="../media/image91.wmf"/></Relationships>
</file>

<file path=ppt/slides/_rels/slide125.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7.xml"/><Relationship Id="rId1" Type="http://schemas.openxmlformats.org/officeDocument/2006/relationships/vmlDrawing" Target="../drawings/vmlDrawing30.vml"/><Relationship Id="rId5" Type="http://schemas.openxmlformats.org/officeDocument/2006/relationships/image" Target="../media/image92.wmf"/><Relationship Id="rId4" Type="http://schemas.openxmlformats.org/officeDocument/2006/relationships/oleObject" Target="../embeddings/Documento_de_Microsoft_Word_97-20031.doc"/></Relationships>
</file>

<file path=ppt/slides/_rels/slide126.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7.xml"/><Relationship Id="rId1" Type="http://schemas.openxmlformats.org/officeDocument/2006/relationships/vmlDrawing" Target="../drawings/vmlDrawing31.vml"/><Relationship Id="rId4" Type="http://schemas.openxmlformats.org/officeDocument/2006/relationships/image" Target="../media/image93.wmf"/></Relationships>
</file>

<file path=ppt/slides/_rels/slide127.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7.xml"/><Relationship Id="rId1" Type="http://schemas.openxmlformats.org/officeDocument/2006/relationships/vmlDrawing" Target="../drawings/vmlDrawing32.vml"/><Relationship Id="rId4" Type="http://schemas.openxmlformats.org/officeDocument/2006/relationships/image" Target="../media/image93.wmf"/></Relationships>
</file>

<file path=ppt/slides/_rels/slide128.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7.xml"/><Relationship Id="rId1" Type="http://schemas.openxmlformats.org/officeDocument/2006/relationships/vmlDrawing" Target="../drawings/vmlDrawing33.vml"/><Relationship Id="rId4" Type="http://schemas.openxmlformats.org/officeDocument/2006/relationships/image" Target="../media/image94.wmf"/></Relationships>
</file>

<file path=ppt/slides/_rels/slide129.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7.xml"/><Relationship Id="rId1" Type="http://schemas.openxmlformats.org/officeDocument/2006/relationships/vmlDrawing" Target="../drawings/vmlDrawing34.vml"/><Relationship Id="rId4" Type="http://schemas.openxmlformats.org/officeDocument/2006/relationships/image" Target="../media/image94.wmf"/></Relationships>
</file>

<file path=ppt/slides/_rels/slide130.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7.xml"/><Relationship Id="rId1" Type="http://schemas.openxmlformats.org/officeDocument/2006/relationships/vmlDrawing" Target="../drawings/vmlDrawing35.vml"/><Relationship Id="rId4" Type="http://schemas.openxmlformats.org/officeDocument/2006/relationships/image" Target="../media/image95.wmf"/></Relationships>
</file>

<file path=ppt/slides/_rels/slide131.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7.xml"/><Relationship Id="rId1" Type="http://schemas.openxmlformats.org/officeDocument/2006/relationships/vmlDrawing" Target="../drawings/vmlDrawing36.vml"/><Relationship Id="rId4" Type="http://schemas.openxmlformats.org/officeDocument/2006/relationships/image" Target="../media/image95.wmf"/></Relationships>
</file>

<file path=ppt/slides/_rels/slide132.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7.xml"/><Relationship Id="rId1" Type="http://schemas.openxmlformats.org/officeDocument/2006/relationships/vmlDrawing" Target="../drawings/vmlDrawing37.vml"/><Relationship Id="rId4" Type="http://schemas.openxmlformats.org/officeDocument/2006/relationships/image" Target="../media/image96.wmf"/></Relationships>
</file>

<file path=ppt/slides/_rels/slide133.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7.xml"/><Relationship Id="rId1" Type="http://schemas.openxmlformats.org/officeDocument/2006/relationships/vmlDrawing" Target="../drawings/vmlDrawing38.vml"/><Relationship Id="rId4" Type="http://schemas.openxmlformats.org/officeDocument/2006/relationships/image" Target="../media/image96.wmf"/></Relationships>
</file>

<file path=ppt/slides/_rels/slide134.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7.xml"/><Relationship Id="rId1" Type="http://schemas.openxmlformats.org/officeDocument/2006/relationships/vmlDrawing" Target="../drawings/vmlDrawing39.vml"/><Relationship Id="rId4" Type="http://schemas.openxmlformats.org/officeDocument/2006/relationships/image" Target="../media/image97.wmf"/></Relationships>
</file>

<file path=ppt/slides/_rels/slide135.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7.xml"/><Relationship Id="rId1" Type="http://schemas.openxmlformats.org/officeDocument/2006/relationships/vmlDrawing" Target="../drawings/vmlDrawing40.vml"/><Relationship Id="rId4" Type="http://schemas.openxmlformats.org/officeDocument/2006/relationships/image" Target="../media/image97.wmf"/></Relationships>
</file>

<file path=ppt/slides/_rels/slide136.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Layout" Target="../slideLayouts/slideLayout7.xml"/><Relationship Id="rId1" Type="http://schemas.openxmlformats.org/officeDocument/2006/relationships/vmlDrawing" Target="../drawings/vmlDrawing41.vml"/><Relationship Id="rId4" Type="http://schemas.openxmlformats.org/officeDocument/2006/relationships/image" Target="../media/image97.wmf"/></Relationships>
</file>

<file path=ppt/slides/_rels/slide137.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Layout" Target="../slideLayouts/slideLayout7.xml"/><Relationship Id="rId1" Type="http://schemas.openxmlformats.org/officeDocument/2006/relationships/vmlDrawing" Target="../drawings/vmlDrawing42.vml"/><Relationship Id="rId4" Type="http://schemas.openxmlformats.org/officeDocument/2006/relationships/image" Target="../media/image98.wmf"/></Relationships>
</file>

<file path=ppt/slides/_rels/slide138.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Layout" Target="../slideLayouts/slideLayout7.xml"/><Relationship Id="rId1" Type="http://schemas.openxmlformats.org/officeDocument/2006/relationships/vmlDrawing" Target="../drawings/vmlDrawing43.vml"/><Relationship Id="rId4" Type="http://schemas.openxmlformats.org/officeDocument/2006/relationships/image" Target="../media/image98.wmf"/></Relationships>
</file>

<file path=ppt/slides/_rels/slide139.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7.xml"/><Relationship Id="rId1" Type="http://schemas.openxmlformats.org/officeDocument/2006/relationships/vmlDrawing" Target="../drawings/vmlDrawing44.vml"/><Relationship Id="rId4" Type="http://schemas.openxmlformats.org/officeDocument/2006/relationships/image" Target="../media/image99.wmf"/></Relationships>
</file>

<file path=ppt/slides/_rels/slide140.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Layout" Target="../slideLayouts/slideLayout7.xml"/><Relationship Id="rId1" Type="http://schemas.openxmlformats.org/officeDocument/2006/relationships/vmlDrawing" Target="../drawings/vmlDrawing45.vml"/><Relationship Id="rId4" Type="http://schemas.openxmlformats.org/officeDocument/2006/relationships/image" Target="../media/image99.wmf"/></Relationships>
</file>

<file path=ppt/slides/_rels/slide141.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Layout" Target="../slideLayouts/slideLayout7.xml"/><Relationship Id="rId1" Type="http://schemas.openxmlformats.org/officeDocument/2006/relationships/vmlDrawing" Target="../drawings/vmlDrawing46.vml"/><Relationship Id="rId4" Type="http://schemas.openxmlformats.org/officeDocument/2006/relationships/image" Target="../media/image100.wmf"/></Relationships>
</file>

<file path=ppt/slides/_rels/slide142.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7.xml"/><Relationship Id="rId1" Type="http://schemas.openxmlformats.org/officeDocument/2006/relationships/vmlDrawing" Target="../drawings/vmlDrawing47.vml"/><Relationship Id="rId4" Type="http://schemas.openxmlformats.org/officeDocument/2006/relationships/image" Target="../media/image100.wmf"/></Relationships>
</file>

<file path=ppt/slides/_rels/slide143.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Layout" Target="../slideLayouts/slideLayout7.xml"/><Relationship Id="rId1" Type="http://schemas.openxmlformats.org/officeDocument/2006/relationships/vmlDrawing" Target="../drawings/vmlDrawing48.vml"/><Relationship Id="rId4" Type="http://schemas.openxmlformats.org/officeDocument/2006/relationships/image" Target="../media/image101.wmf"/></Relationships>
</file>

<file path=ppt/slides/_rels/slide144.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Layout" Target="../slideLayouts/slideLayout7.xml"/><Relationship Id="rId1" Type="http://schemas.openxmlformats.org/officeDocument/2006/relationships/vmlDrawing" Target="../drawings/vmlDrawing49.vml"/><Relationship Id="rId4" Type="http://schemas.openxmlformats.org/officeDocument/2006/relationships/image" Target="../media/image101.wmf"/></Relationships>
</file>

<file path=ppt/slides/_rels/slide145.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Layout" Target="../slideLayouts/slideLayout7.xml"/><Relationship Id="rId1" Type="http://schemas.openxmlformats.org/officeDocument/2006/relationships/vmlDrawing" Target="../drawings/vmlDrawing50.vml"/><Relationship Id="rId4" Type="http://schemas.openxmlformats.org/officeDocument/2006/relationships/image" Target="../media/image102.wmf"/></Relationships>
</file>

<file path=ppt/slides/_rels/slide146.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Layout" Target="../slideLayouts/slideLayout7.xml"/><Relationship Id="rId1" Type="http://schemas.openxmlformats.org/officeDocument/2006/relationships/vmlDrawing" Target="../drawings/vmlDrawing51.vml"/><Relationship Id="rId4" Type="http://schemas.openxmlformats.org/officeDocument/2006/relationships/image" Target="../media/image102.wmf"/></Relationships>
</file>

<file path=ppt/slides/_rels/slide147.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Layout" Target="../slideLayouts/slideLayout7.xml"/><Relationship Id="rId1" Type="http://schemas.openxmlformats.org/officeDocument/2006/relationships/vmlDrawing" Target="../drawings/vmlDrawing52.vml"/><Relationship Id="rId4" Type="http://schemas.openxmlformats.org/officeDocument/2006/relationships/image" Target="../media/image103.wmf"/></Relationships>
</file>

<file path=ppt/slides/_rels/slide148.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Layout" Target="../slideLayouts/slideLayout7.xml"/><Relationship Id="rId1" Type="http://schemas.openxmlformats.org/officeDocument/2006/relationships/vmlDrawing" Target="../drawings/vmlDrawing53.vml"/><Relationship Id="rId4" Type="http://schemas.openxmlformats.org/officeDocument/2006/relationships/image" Target="../media/image104.wmf"/></Relationships>
</file>

<file path=ppt/slides/_rels/slide149.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Layout" Target="../slideLayouts/slideLayout7.xml"/><Relationship Id="rId1" Type="http://schemas.openxmlformats.org/officeDocument/2006/relationships/vmlDrawing" Target="../drawings/vmlDrawing54.vml"/><Relationship Id="rId4" Type="http://schemas.openxmlformats.org/officeDocument/2006/relationships/image" Target="../media/image104.wmf"/></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3" Type="http://schemas.openxmlformats.org/officeDocument/2006/relationships/image" Target="../media/image106.wmf"/><Relationship Id="rId7" Type="http://schemas.openxmlformats.org/officeDocument/2006/relationships/image" Target="../media/image110.wmf"/><Relationship Id="rId2" Type="http://schemas.openxmlformats.org/officeDocument/2006/relationships/image" Target="../media/image105.png"/><Relationship Id="rId1" Type="http://schemas.openxmlformats.org/officeDocument/2006/relationships/slideLayout" Target="../slideLayouts/slideLayout2.xml"/><Relationship Id="rId6" Type="http://schemas.openxmlformats.org/officeDocument/2006/relationships/image" Target="../media/image109.wmf"/><Relationship Id="rId5" Type="http://schemas.openxmlformats.org/officeDocument/2006/relationships/image" Target="../media/image108.wmf"/><Relationship Id="rId4" Type="http://schemas.openxmlformats.org/officeDocument/2006/relationships/image" Target="../media/image107.wmf"/></Relationships>
</file>

<file path=ppt/slides/_rels/slide152.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Layout" Target="../slideLayouts/slideLayout12.xml"/><Relationship Id="rId1" Type="http://schemas.openxmlformats.org/officeDocument/2006/relationships/vmlDrawing" Target="../drawings/vmlDrawing55.vml"/><Relationship Id="rId6" Type="http://schemas.openxmlformats.org/officeDocument/2006/relationships/image" Target="../media/image114.wmf"/><Relationship Id="rId5" Type="http://schemas.openxmlformats.org/officeDocument/2006/relationships/image" Target="../media/image113.png"/><Relationship Id="rId4" Type="http://schemas.openxmlformats.org/officeDocument/2006/relationships/image" Target="../media/image112.wmf"/></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wmf"/><Relationship Id="rId1" Type="http://schemas.openxmlformats.org/officeDocument/2006/relationships/slideLayout" Target="../slideLayouts/slideLayout12.xml"/><Relationship Id="rId4" Type="http://schemas.openxmlformats.org/officeDocument/2006/relationships/image" Target="../media/image118.pn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12.xml"/><Relationship Id="rId5" Type="http://schemas.openxmlformats.org/officeDocument/2006/relationships/image" Target="../media/image122.png"/><Relationship Id="rId4" Type="http://schemas.openxmlformats.org/officeDocument/2006/relationships/image" Target="../media/image121.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2.xml"/><Relationship Id="rId4" Type="http://schemas.openxmlformats.org/officeDocument/2006/relationships/image" Target="../media/image134.png"/></Relationships>
</file>

<file path=ppt/slides/_rels/slide172.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Autofit/>
          </a:bodyPr>
          <a:lstStyle/>
          <a:p>
            <a:r>
              <a:rPr lang="es-PE" sz="4800" dirty="0" smtClean="0">
                <a:effectLst>
                  <a:outerShdw blurRad="38100" dist="38100" dir="2700000" algn="tl">
                    <a:srgbClr val="000000">
                      <a:alpha val="43137"/>
                    </a:srgbClr>
                  </a:outerShdw>
                </a:effectLst>
              </a:rPr>
              <a:t>INSTALACIONES ELÉCTRICAS INDUSTRIALES</a:t>
            </a:r>
            <a:endParaRPr lang="es-ES" sz="4800" dirty="0">
              <a:effectLst>
                <a:outerShdw blurRad="38100" dist="38100" dir="2700000" algn="tl">
                  <a:srgbClr val="000000">
                    <a:alpha val="43137"/>
                  </a:srgbClr>
                </a:outerShdw>
              </a:effectLst>
            </a:endParaRPr>
          </a:p>
        </p:txBody>
      </p:sp>
      <p:sp>
        <p:nvSpPr>
          <p:cNvPr id="3" name="2 Subtítulo"/>
          <p:cNvSpPr>
            <a:spLocks noGrp="1"/>
          </p:cNvSpPr>
          <p:nvPr>
            <p:ph type="subTitle" idx="1"/>
          </p:nvPr>
        </p:nvSpPr>
        <p:spPr/>
        <p:txBody>
          <a:bodyPr>
            <a:normAutofit/>
          </a:bodyPr>
          <a:lstStyle/>
          <a:p>
            <a:pPr algn="r"/>
            <a:r>
              <a:rPr lang="es-PE" sz="1800" dirty="0" smtClean="0">
                <a:solidFill>
                  <a:schemeClr val="tx1">
                    <a:lumMod val="50000"/>
                    <a:lumOff val="50000"/>
                  </a:schemeClr>
                </a:solidFill>
                <a:latin typeface="Bell MT" pitchFamily="18" charset="0"/>
              </a:rPr>
              <a:t>Ing. </a:t>
            </a:r>
            <a:r>
              <a:rPr lang="es-PE" sz="1800" dirty="0" smtClean="0">
                <a:solidFill>
                  <a:schemeClr val="tx1">
                    <a:lumMod val="50000"/>
                    <a:lumOff val="50000"/>
                  </a:schemeClr>
                </a:solidFill>
                <a:latin typeface="Bell MT" pitchFamily="18" charset="0"/>
              </a:rPr>
              <a:t>John Flores Tapia</a:t>
            </a:r>
            <a:endParaRPr lang="es-PE" sz="1800" dirty="0" smtClean="0">
              <a:solidFill>
                <a:schemeClr val="tx1">
                  <a:lumMod val="50000"/>
                  <a:lumOff val="50000"/>
                </a:schemeClr>
              </a:solidFill>
              <a:latin typeface="Bell MT" pitchFamily="18" charset="0"/>
            </a:endParaRPr>
          </a:p>
          <a:p>
            <a:pPr algn="r"/>
            <a:r>
              <a:rPr lang="es-PE" sz="1800" dirty="0" smtClean="0">
                <a:solidFill>
                  <a:schemeClr val="tx1">
                    <a:lumMod val="50000"/>
                    <a:lumOff val="50000"/>
                  </a:schemeClr>
                </a:solidFill>
                <a:latin typeface="Bell MT" pitchFamily="18" charset="0"/>
              </a:rPr>
              <a:t>Docente Dpto. Electrotecnia</a:t>
            </a:r>
            <a:endParaRPr lang="es-ES" sz="1800" dirty="0">
              <a:solidFill>
                <a:schemeClr val="tx1">
                  <a:lumMod val="50000"/>
                  <a:lumOff val="50000"/>
                </a:schemeClr>
              </a:solidFill>
              <a:latin typeface="Bell MT"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28670"/>
            <a:ext cx="8229600" cy="5197493"/>
          </a:xfrm>
        </p:spPr>
        <p:txBody>
          <a:bodyPr>
            <a:normAutofit lnSpcReduction="10000"/>
          </a:bodyPr>
          <a:lstStyle/>
          <a:p>
            <a:pPr>
              <a:buNone/>
            </a:pPr>
            <a:r>
              <a:rPr lang="es-ES" dirty="0" smtClean="0"/>
              <a:t>Al finalizar el curso, el participante estará en condiciones de:</a:t>
            </a:r>
          </a:p>
          <a:p>
            <a:pPr>
              <a:buNone/>
            </a:pPr>
            <a:endParaRPr lang="es-ES" dirty="0" smtClean="0"/>
          </a:p>
          <a:p>
            <a:r>
              <a:rPr lang="es-ES" sz="2600" dirty="0" smtClean="0"/>
              <a:t>Reconocer símbolos e interpretar esquemas eléctricos  de instalaciones eléctricas industriales</a:t>
            </a:r>
          </a:p>
          <a:p>
            <a:r>
              <a:rPr lang="es-ES" sz="2600" dirty="0" smtClean="0"/>
              <a:t>Calcular y seleccionar alimentadores, bandejas, tableros y dispositivos de mando y protección de instalaciones eléctricas industriales</a:t>
            </a:r>
          </a:p>
          <a:p>
            <a:r>
              <a:rPr lang="es-ES" sz="2600" dirty="0" smtClean="0"/>
              <a:t>Seleccionar y coordinar la protección de una instalación eléctrica industrial</a:t>
            </a:r>
          </a:p>
          <a:p>
            <a:r>
              <a:rPr lang="es-ES" sz="2600" dirty="0" smtClean="0"/>
              <a:t>Realizar instalaciones de alumbrado y fuerza de plantas industriales</a:t>
            </a:r>
            <a:endParaRPr lang="es-ES" sz="2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Contenidos</a:t>
            </a:r>
            <a:endParaRPr lang="es-ES" dirty="0"/>
          </a:p>
        </p:txBody>
      </p:sp>
      <p:sp>
        <p:nvSpPr>
          <p:cNvPr id="3" name="2 Marcador de contenido"/>
          <p:cNvSpPr>
            <a:spLocks noGrp="1"/>
          </p:cNvSpPr>
          <p:nvPr>
            <p:ph idx="1"/>
          </p:nvPr>
        </p:nvSpPr>
        <p:spPr/>
        <p:txBody>
          <a:bodyPr>
            <a:normAutofit fontScale="77500" lnSpcReduction="20000"/>
          </a:bodyPr>
          <a:lstStyle/>
          <a:p>
            <a:pPr>
              <a:buNone/>
            </a:pPr>
            <a:r>
              <a:rPr lang="es-ES" b="1" dirty="0" smtClean="0"/>
              <a:t>1. Instalaciones </a:t>
            </a:r>
            <a:r>
              <a:rPr lang="es-ES" b="1" dirty="0"/>
              <a:t>Eléctricas</a:t>
            </a:r>
            <a:r>
              <a:rPr lang="es-ES" b="1" dirty="0" smtClean="0"/>
              <a:t> </a:t>
            </a:r>
          </a:p>
          <a:p>
            <a:pPr indent="-74613">
              <a:buNone/>
            </a:pPr>
            <a:r>
              <a:rPr lang="es-ES" dirty="0" smtClean="0"/>
              <a:t>Generalidades </a:t>
            </a:r>
          </a:p>
          <a:p>
            <a:pPr indent="-74613">
              <a:buNone/>
            </a:pPr>
            <a:r>
              <a:rPr lang="es-ES" dirty="0" smtClean="0"/>
              <a:t>Clasificación </a:t>
            </a:r>
          </a:p>
          <a:p>
            <a:pPr indent="-74613">
              <a:buNone/>
            </a:pPr>
            <a:r>
              <a:rPr lang="es-ES" dirty="0" smtClean="0"/>
              <a:t>Descripción </a:t>
            </a:r>
          </a:p>
          <a:p>
            <a:pPr>
              <a:buNone/>
            </a:pPr>
            <a:r>
              <a:rPr lang="es-ES" b="1" dirty="0" smtClean="0"/>
              <a:t>2. Instalaciones </a:t>
            </a:r>
            <a:r>
              <a:rPr lang="es-ES" b="1" dirty="0"/>
              <a:t>Eléctricas de Interiores</a:t>
            </a:r>
            <a:r>
              <a:rPr lang="es-ES" b="1" dirty="0" smtClean="0"/>
              <a:t> </a:t>
            </a:r>
          </a:p>
          <a:p>
            <a:pPr indent="-74613">
              <a:buNone/>
            </a:pPr>
            <a:r>
              <a:rPr lang="es-ES" sz="3100" dirty="0"/>
              <a:t>Símbolos </a:t>
            </a:r>
          </a:p>
          <a:p>
            <a:pPr indent="-74613">
              <a:buNone/>
            </a:pPr>
            <a:r>
              <a:rPr lang="es-ES" sz="3100" dirty="0"/>
              <a:t>Esquemas </a:t>
            </a:r>
          </a:p>
          <a:p>
            <a:pPr>
              <a:buNone/>
            </a:pPr>
            <a:r>
              <a:rPr lang="es-ES" b="1" dirty="0" smtClean="0"/>
              <a:t>3. Componentes </a:t>
            </a:r>
            <a:r>
              <a:rPr lang="es-ES" b="1" dirty="0"/>
              <a:t>de una instalación eléctrica</a:t>
            </a:r>
            <a:r>
              <a:rPr lang="es-ES" b="1" dirty="0" smtClean="0"/>
              <a:t> </a:t>
            </a:r>
          </a:p>
          <a:p>
            <a:pPr indent="-74613">
              <a:buNone/>
            </a:pPr>
            <a:r>
              <a:rPr lang="es-ES" sz="3100" dirty="0"/>
              <a:t>Canalizaciones </a:t>
            </a:r>
          </a:p>
          <a:p>
            <a:pPr indent="-74613">
              <a:buNone/>
            </a:pPr>
            <a:r>
              <a:rPr lang="es-ES" sz="3100" dirty="0"/>
              <a:t>Conductores </a:t>
            </a:r>
          </a:p>
          <a:p>
            <a:pPr indent="-74613">
              <a:buNone/>
            </a:pPr>
            <a:r>
              <a:rPr lang="es-ES" sz="3100" dirty="0"/>
              <a:t>Tuberías </a:t>
            </a:r>
          </a:p>
          <a:p>
            <a:pPr indent="-74613">
              <a:buNone/>
            </a:pPr>
            <a:r>
              <a:rPr lang="es-ES" sz="3100" dirty="0"/>
              <a:t>Parámetros normalizados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Contenidos</a:t>
            </a:r>
            <a:endParaRPr lang="es-ES" dirty="0"/>
          </a:p>
        </p:txBody>
      </p:sp>
      <p:sp>
        <p:nvSpPr>
          <p:cNvPr id="3" name="2 Marcador de contenido"/>
          <p:cNvSpPr>
            <a:spLocks noGrp="1"/>
          </p:cNvSpPr>
          <p:nvPr>
            <p:ph idx="1"/>
          </p:nvPr>
        </p:nvSpPr>
        <p:spPr/>
        <p:txBody>
          <a:bodyPr>
            <a:normAutofit fontScale="70000" lnSpcReduction="20000"/>
          </a:bodyPr>
          <a:lstStyle/>
          <a:p>
            <a:pPr>
              <a:buNone/>
            </a:pPr>
            <a:r>
              <a:rPr lang="es-ES" b="1" dirty="0" smtClean="0"/>
              <a:t>4. Cálculo y selección de los componentes de una instalación eléctrica </a:t>
            </a:r>
          </a:p>
          <a:p>
            <a:pPr indent="-74613">
              <a:buNone/>
            </a:pPr>
            <a:r>
              <a:rPr lang="es-ES" sz="3400" dirty="0"/>
              <a:t>Alimentadores por capacidad de corriente </a:t>
            </a:r>
          </a:p>
          <a:p>
            <a:pPr indent="-74613">
              <a:buNone/>
            </a:pPr>
            <a:r>
              <a:rPr lang="es-ES" sz="3400" dirty="0"/>
              <a:t>Alimentadores por caída de voltaje </a:t>
            </a:r>
          </a:p>
          <a:p>
            <a:pPr indent="-74613">
              <a:buNone/>
            </a:pPr>
            <a:r>
              <a:rPr lang="es-ES" sz="3400" dirty="0"/>
              <a:t>Seccionadores de tableros de distribución </a:t>
            </a:r>
          </a:p>
          <a:p>
            <a:pPr indent="-74613">
              <a:buNone/>
            </a:pPr>
            <a:r>
              <a:rPr lang="es-ES" sz="3400" dirty="0"/>
              <a:t>Fusibles de tableros de distribución </a:t>
            </a:r>
          </a:p>
          <a:p>
            <a:pPr>
              <a:buNone/>
            </a:pPr>
            <a:r>
              <a:rPr lang="es-ES" b="1" dirty="0" smtClean="0"/>
              <a:t>5. Dispositivos de protección y maniobra </a:t>
            </a:r>
          </a:p>
          <a:p>
            <a:pPr indent="-74613">
              <a:buNone/>
            </a:pPr>
            <a:r>
              <a:rPr lang="es-ES" sz="3400" dirty="0"/>
              <a:t>Protección contra sobrecargas </a:t>
            </a:r>
          </a:p>
          <a:p>
            <a:pPr indent="-74613">
              <a:buNone/>
            </a:pPr>
            <a:r>
              <a:rPr lang="es-ES" sz="3400" dirty="0"/>
              <a:t>Protección contra corto circuitos </a:t>
            </a:r>
          </a:p>
          <a:p>
            <a:pPr indent="-74613">
              <a:buNone/>
            </a:pPr>
            <a:r>
              <a:rPr lang="es-ES" sz="3400" dirty="0"/>
              <a:t>Selectividad y coordinación de la protección</a:t>
            </a:r>
          </a:p>
          <a:p>
            <a:pPr>
              <a:buNone/>
            </a:pPr>
            <a:r>
              <a:rPr lang="es-ES" b="1" dirty="0" smtClean="0"/>
              <a:t>6. Tableros de control de motores</a:t>
            </a:r>
          </a:p>
          <a:p>
            <a:pPr>
              <a:buNone/>
            </a:pPr>
            <a:r>
              <a:rPr lang="es-ES" b="1" dirty="0" smtClean="0"/>
              <a:t>7. Arrancadores eléctricos de motores</a:t>
            </a:r>
          </a:p>
          <a:p>
            <a:pPr>
              <a:buNone/>
            </a:pPr>
            <a:endParaRPr lang="es-ES" b="1" dirty="0" smtClean="0"/>
          </a:p>
          <a:p>
            <a:pPr>
              <a:buNone/>
            </a:pPr>
            <a:endParaRPr lang="es-E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dirty="0" smtClean="0"/>
              <a:t>Sistema de Evaluación</a:t>
            </a:r>
            <a:endParaRPr lang="es-ES" dirty="0"/>
          </a:p>
        </p:txBody>
      </p:sp>
      <p:sp>
        <p:nvSpPr>
          <p:cNvPr id="3" name="2 Marcador de contenido"/>
          <p:cNvSpPr>
            <a:spLocks noGrp="1"/>
          </p:cNvSpPr>
          <p:nvPr>
            <p:ph idx="1"/>
          </p:nvPr>
        </p:nvSpPr>
        <p:spPr/>
        <p:txBody>
          <a:bodyPr/>
          <a:lstStyle/>
          <a:p>
            <a:pPr>
              <a:buNone/>
            </a:pPr>
            <a:r>
              <a:rPr lang="es-PE" sz="6600" dirty="0" smtClean="0"/>
              <a:t>K1</a:t>
            </a:r>
          </a:p>
          <a:p>
            <a:pPr>
              <a:buNone/>
            </a:pPr>
            <a:endParaRPr lang="es-PE" dirty="0"/>
          </a:p>
          <a:p>
            <a:pPr>
              <a:buNone/>
            </a:pPr>
            <a:r>
              <a:rPr lang="sv-SE" dirty="0" smtClean="0"/>
              <a:t>Examen.........................................40</a:t>
            </a:r>
            <a:r>
              <a:rPr lang="sv-SE" dirty="0"/>
              <a:t>%</a:t>
            </a:r>
            <a:r>
              <a:rPr lang="sv-SE" dirty="0" smtClean="0"/>
              <a:t> </a:t>
            </a:r>
          </a:p>
          <a:p>
            <a:pPr>
              <a:buNone/>
            </a:pPr>
            <a:r>
              <a:rPr lang="sv-SE" dirty="0" smtClean="0"/>
              <a:t>Prom</a:t>
            </a:r>
            <a:r>
              <a:rPr lang="sv-SE" dirty="0"/>
              <a:t>. </a:t>
            </a:r>
            <a:r>
              <a:rPr lang="sv-SE" dirty="0" smtClean="0"/>
              <a:t>Lab/Taller............................60</a:t>
            </a:r>
            <a:r>
              <a:rPr lang="sv-SE" dirty="0"/>
              <a:t>%</a:t>
            </a:r>
            <a:r>
              <a:rPr lang="sv-SE" dirty="0" smtClean="0"/>
              <a:t> </a:t>
            </a:r>
            <a:endParaRPr lang="es-E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idx="1"/>
          </p:nvPr>
        </p:nvSpPr>
        <p:spPr/>
        <p:txBody>
          <a:bodyPr/>
          <a:lstStyle/>
          <a:p>
            <a:pPr indent="-3175" algn="just" eaLnBrk="1" hangingPunct="1">
              <a:lnSpc>
                <a:spcPct val="90000"/>
              </a:lnSpc>
              <a:buFontTx/>
              <a:buNone/>
            </a:pPr>
            <a:r>
              <a:rPr lang="es-ES" sz="2400" smtClean="0">
                <a:latin typeface="Times New Roman" pitchFamily="18" charset="0"/>
                <a:cs typeface="Times New Roman" pitchFamily="18" charset="0"/>
              </a:rPr>
              <a:t>Es el conjunto de los elementos de producción, transporte y distribución, que unen los centros de producción con los puntos de consumo.</a:t>
            </a:r>
          </a:p>
          <a:p>
            <a:pPr indent="-3175" algn="just" eaLnBrk="1" hangingPunct="1">
              <a:lnSpc>
                <a:spcPct val="90000"/>
              </a:lnSpc>
              <a:buFontTx/>
              <a:buNone/>
            </a:pPr>
            <a:endParaRPr lang="es-ES" sz="2400" smtClean="0">
              <a:latin typeface="Times New Roman" pitchFamily="18" charset="0"/>
              <a:cs typeface="Times New Roman" pitchFamily="18" charset="0"/>
            </a:endParaRPr>
          </a:p>
          <a:p>
            <a:pPr indent="-3175" algn="just" eaLnBrk="1" hangingPunct="1">
              <a:lnSpc>
                <a:spcPct val="90000"/>
              </a:lnSpc>
              <a:buFontTx/>
              <a:buNone/>
            </a:pPr>
            <a:r>
              <a:rPr lang="es-ES" sz="2400" smtClean="0">
                <a:latin typeface="Times New Roman" pitchFamily="18" charset="0"/>
                <a:cs typeface="Times New Roman" pitchFamily="18" charset="0"/>
              </a:rPr>
              <a:t>El sistema eléctrico se divide en los siguientes sistemas:</a:t>
            </a:r>
          </a:p>
          <a:p>
            <a:pPr indent="-3175" algn="just" eaLnBrk="1" hangingPunct="1">
              <a:lnSpc>
                <a:spcPct val="90000"/>
              </a:lnSpc>
              <a:buFontTx/>
              <a:buNone/>
            </a:pPr>
            <a:endParaRPr lang="es-ES" sz="2400" smtClean="0">
              <a:latin typeface="Times New Roman" pitchFamily="18" charset="0"/>
              <a:cs typeface="Times New Roman" pitchFamily="18" charset="0"/>
            </a:endParaRPr>
          </a:p>
          <a:p>
            <a:pPr marL="365125" lvl="1" indent="-3175" algn="just" eaLnBrk="1" hangingPunct="1">
              <a:lnSpc>
                <a:spcPct val="90000"/>
              </a:lnSpc>
              <a:buFontTx/>
              <a:buNone/>
            </a:pPr>
            <a:r>
              <a:rPr lang="es-ES" sz="2400" smtClean="0">
                <a:solidFill>
                  <a:schemeClr val="tx1"/>
                </a:solidFill>
                <a:latin typeface="Times New Roman" pitchFamily="18" charset="0"/>
                <a:cs typeface="Times New Roman" pitchFamily="18" charset="0"/>
              </a:rPr>
              <a:t>a) Generación</a:t>
            </a:r>
          </a:p>
          <a:p>
            <a:pPr marL="365125" lvl="1" indent="-3175" algn="just" eaLnBrk="1" hangingPunct="1">
              <a:lnSpc>
                <a:spcPct val="90000"/>
              </a:lnSpc>
              <a:buFontTx/>
              <a:buNone/>
            </a:pPr>
            <a:r>
              <a:rPr lang="es-ES" sz="2400" smtClean="0">
                <a:solidFill>
                  <a:schemeClr val="tx1"/>
                </a:solidFill>
                <a:latin typeface="Times New Roman" pitchFamily="18" charset="0"/>
                <a:cs typeface="Times New Roman" pitchFamily="18" charset="0"/>
              </a:rPr>
              <a:t>b) Transmisión</a:t>
            </a:r>
          </a:p>
          <a:p>
            <a:pPr marL="365125" lvl="1" indent="-3175" algn="just" eaLnBrk="1" hangingPunct="1">
              <a:lnSpc>
                <a:spcPct val="90000"/>
              </a:lnSpc>
              <a:buFontTx/>
              <a:buNone/>
            </a:pPr>
            <a:r>
              <a:rPr lang="es-ES" sz="2400" smtClean="0">
                <a:solidFill>
                  <a:schemeClr val="tx1"/>
                </a:solidFill>
                <a:latin typeface="Times New Roman" pitchFamily="18" charset="0"/>
                <a:cs typeface="Times New Roman" pitchFamily="18" charset="0"/>
              </a:rPr>
              <a:t>c) Distribución</a:t>
            </a:r>
          </a:p>
          <a:p>
            <a:pPr marL="365125" lvl="1" indent="-3175" algn="just" eaLnBrk="1" hangingPunct="1">
              <a:lnSpc>
                <a:spcPct val="90000"/>
              </a:lnSpc>
              <a:buFontTx/>
              <a:buNone/>
            </a:pPr>
            <a:r>
              <a:rPr lang="es-ES" sz="2400" smtClean="0">
                <a:solidFill>
                  <a:schemeClr val="tx1"/>
                </a:solidFill>
                <a:latin typeface="Times New Roman" pitchFamily="18" charset="0"/>
                <a:cs typeface="Times New Roman" pitchFamily="18" charset="0"/>
              </a:rPr>
              <a:t>d) Utilización</a:t>
            </a:r>
          </a:p>
        </p:txBody>
      </p:sp>
      <p:sp>
        <p:nvSpPr>
          <p:cNvPr id="328709" name="Text Box 5"/>
          <p:cNvSpPr txBox="1">
            <a:spLocks noChangeArrowheads="1"/>
          </p:cNvSpPr>
          <p:nvPr/>
        </p:nvSpPr>
        <p:spPr bwMode="auto">
          <a:xfrm>
            <a:off x="714375" y="928688"/>
            <a:ext cx="7921625" cy="519112"/>
          </a:xfrm>
          <a:prstGeom prst="rect">
            <a:avLst/>
          </a:prstGeom>
          <a:noFill/>
          <a:ln w="9525">
            <a:noFill/>
            <a:miter lim="800000"/>
            <a:headEnd/>
            <a:tailEnd/>
          </a:ln>
        </p:spPr>
        <p:txBody>
          <a:bodyPr>
            <a:spAutoFit/>
          </a:bodyPr>
          <a:lstStyle/>
          <a:p>
            <a:pPr algn="ctr">
              <a:spcBef>
                <a:spcPct val="50000"/>
              </a:spcBef>
            </a:pPr>
            <a:r>
              <a:rPr lang="es-MX" sz="2800" b="1"/>
              <a:t>SISTEMAS ELÉCTRICOS</a:t>
            </a:r>
            <a:endParaRPr lang="es-ES" sz="28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xit" presetSubtype="10" fill="remove" grpId="0" nodeType="withEffect">
                                  <p:stCondLst>
                                    <p:cond delay="0"/>
                                  </p:stCondLst>
                                  <p:childTnLst>
                                    <p:animEffect transition="out" filter="checkerboard(across)">
                                      <p:cBhvr>
                                        <p:cTn id="6" dur="500"/>
                                        <p:tgtEl>
                                          <p:spTgt spid="328709"/>
                                        </p:tgtEl>
                                      </p:cBhvr>
                                    </p:animEffect>
                                    <p:set>
                                      <p:cBhvr>
                                        <p:cTn id="7" dur="1" fill="hold">
                                          <p:stCondLst>
                                            <p:cond delay="499"/>
                                          </p:stCondLst>
                                        </p:cTn>
                                        <p:tgtEl>
                                          <p:spTgt spid="32870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870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3"/>
          <p:cNvPicPr>
            <a:picLocks noChangeAspect="1" noChangeArrowheads="1"/>
          </p:cNvPicPr>
          <p:nvPr/>
        </p:nvPicPr>
        <p:blipFill>
          <a:blip r:embed="rId2"/>
          <a:srcRect/>
          <a:stretch>
            <a:fillRect/>
          </a:stretch>
        </p:blipFill>
        <p:spPr bwMode="auto">
          <a:xfrm>
            <a:off x="1857375" y="1571625"/>
            <a:ext cx="6027738" cy="5048250"/>
          </a:xfrm>
          <a:prstGeom prst="rect">
            <a:avLst/>
          </a:prstGeom>
          <a:noFill/>
          <a:ln w="9525">
            <a:noFill/>
            <a:miter lim="800000"/>
            <a:headEnd/>
            <a:tailEnd/>
          </a:ln>
        </p:spPr>
      </p:pic>
      <p:sp>
        <p:nvSpPr>
          <p:cNvPr id="5" name="Text Box 6"/>
          <p:cNvSpPr txBox="1">
            <a:spLocks noChangeArrowheads="1"/>
          </p:cNvSpPr>
          <p:nvPr/>
        </p:nvSpPr>
        <p:spPr bwMode="auto">
          <a:xfrm>
            <a:off x="714375" y="785813"/>
            <a:ext cx="7921625" cy="457200"/>
          </a:xfrm>
          <a:prstGeom prst="rect">
            <a:avLst/>
          </a:prstGeom>
          <a:noFill/>
          <a:ln w="9525">
            <a:noFill/>
            <a:miter lim="800000"/>
            <a:headEnd/>
            <a:tailEnd/>
          </a:ln>
        </p:spPr>
        <p:txBody>
          <a:bodyPr>
            <a:spAutoFit/>
          </a:bodyPr>
          <a:lstStyle/>
          <a:p>
            <a:pPr algn="ctr">
              <a:spcBef>
                <a:spcPct val="50000"/>
              </a:spcBef>
            </a:pPr>
            <a:r>
              <a:rPr lang="es-MX" sz="2400" b="1"/>
              <a:t>SISTEMAS ELÉCTRICOS</a:t>
            </a:r>
            <a:endParaRPr lang="es-ES" sz="2400" b="1"/>
          </a:p>
        </p:txBody>
      </p:sp>
      <p:pic>
        <p:nvPicPr>
          <p:cNvPr id="25604" name="Picture 3" descr="http://www.tecsup.edu.pe/webuds/web/graficos/gif/logo.gif"/>
          <p:cNvPicPr>
            <a:picLocks noChangeAspect="1" noChangeArrowheads="1"/>
          </p:cNvPicPr>
          <p:nvPr/>
        </p:nvPicPr>
        <p:blipFill>
          <a:blip r:embed="rId3" r:link="rId4"/>
          <a:srcRect/>
          <a:stretch>
            <a:fillRect/>
          </a:stretch>
        </p:blipFill>
        <p:spPr bwMode="auto">
          <a:xfrm>
            <a:off x="7500938" y="857250"/>
            <a:ext cx="1290637" cy="2825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xit" presetSubtype="10" fill="remove" grpId="0" nodeType="withEffect">
                                  <p:stCondLst>
                                    <p:cond delay="0"/>
                                  </p:stCondLst>
                                  <p:childTnLst>
                                    <p:animEffect transition="out" filter="checkerboard(across)">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5766" name="Object 6"/>
          <p:cNvGraphicFramePr>
            <a:graphicFrameLocks/>
          </p:cNvGraphicFramePr>
          <p:nvPr/>
        </p:nvGraphicFramePr>
        <p:xfrm>
          <a:off x="84138" y="714375"/>
          <a:ext cx="9001125" cy="5857875"/>
        </p:xfrm>
        <a:graphic>
          <a:graphicData uri="http://schemas.openxmlformats.org/presentationml/2006/ole">
            <mc:AlternateContent xmlns:mc="http://schemas.openxmlformats.org/markup-compatibility/2006">
              <mc:Choice xmlns:v="urn:schemas-microsoft-com:vml" Requires="v">
                <p:oleObj spid="_x0000_s1027" name="Imagen de mapa de bits" r:id="rId4" imgW="6884640" imgH="4068720" progId="PBrush">
                  <p:embed/>
                </p:oleObj>
              </mc:Choice>
              <mc:Fallback>
                <p:oleObj name="Imagen de mapa de bits" r:id="rId4" imgW="6884640" imgH="4068720" progId="PBrush">
                  <p:embed/>
                  <p:pic>
                    <p:nvPicPr>
                      <p:cNvPr id="0" name="Object 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138" y="714375"/>
                        <a:ext cx="9001125" cy="585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45766"/>
                                        </p:tgtEl>
                                        <p:attrNameLst>
                                          <p:attrName>style.visibility</p:attrName>
                                        </p:attrNameLst>
                                      </p:cBhvr>
                                      <p:to>
                                        <p:strVal val="visible"/>
                                      </p:to>
                                    </p:set>
                                    <p:anim calcmode="lin" valueType="num">
                                      <p:cBhvr additive="base">
                                        <p:cTn id="7" dur="500" fill="hold"/>
                                        <p:tgtEl>
                                          <p:spTgt spid="245766"/>
                                        </p:tgtEl>
                                        <p:attrNameLst>
                                          <p:attrName>ppt_x</p:attrName>
                                        </p:attrNameLst>
                                      </p:cBhvr>
                                      <p:tavLst>
                                        <p:tav tm="0">
                                          <p:val>
                                            <p:strVal val="0-#ppt_w/2"/>
                                          </p:val>
                                        </p:tav>
                                        <p:tav tm="100000">
                                          <p:val>
                                            <p:strVal val="#ppt_x"/>
                                          </p:val>
                                        </p:tav>
                                      </p:tavLst>
                                    </p:anim>
                                    <p:anim calcmode="lin" valueType="num">
                                      <p:cBhvr additive="base">
                                        <p:cTn id="8" dur="500" fill="hold"/>
                                        <p:tgtEl>
                                          <p:spTgt spid="24576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RISTAL.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684213" y="1268413"/>
            <a:ext cx="7772400" cy="3657600"/>
          </a:xfrm>
          <a:prstGeom prst="rect">
            <a:avLst/>
          </a:prstGeom>
          <a:noFill/>
          <a:ln w="9525">
            <a:noFill/>
            <a:miter lim="800000"/>
            <a:headEnd/>
            <a:tailEnd/>
          </a:ln>
        </p:spPr>
        <p:txBody>
          <a:bodyPr lIns="92075" tIns="46038" rIns="92075" bIns="46038"/>
          <a:lstStyle/>
          <a:p>
            <a:pPr marL="342900" indent="-342900"/>
            <a:endParaRPr lang="en-US" sz="1800" b="1"/>
          </a:p>
          <a:p>
            <a:pPr marL="342900" indent="-342900" algn="just"/>
            <a:r>
              <a:rPr lang="en-US" sz="1800"/>
              <a:t>Instalaciones de entrega de energía eléctrica a los usuarios en niveles de</a:t>
            </a:r>
          </a:p>
          <a:p>
            <a:pPr marL="342900" indent="-342900" algn="just"/>
            <a:r>
              <a:rPr lang="en-US" sz="1800"/>
              <a:t>media y baja tensión. Este sistema se subdivide a su vez en dos sub-sistemas:</a:t>
            </a:r>
          </a:p>
          <a:p>
            <a:pPr marL="342900" indent="-342900" algn="just"/>
            <a:endParaRPr lang="en-US" sz="1800"/>
          </a:p>
          <a:p>
            <a:pPr marL="342900" indent="-342900" algn="just"/>
            <a:r>
              <a:rPr lang="en-US" sz="1800" b="1"/>
              <a:t>Sub sistema de distribución primaria</a:t>
            </a:r>
          </a:p>
          <a:p>
            <a:pPr marL="342900" indent="-342900" algn="just"/>
            <a:r>
              <a:rPr lang="en-US" sz="1800"/>
              <a:t>Transporta y distribuye la energía eléctrica desde las subestaciones de subtransmisión hasta las subestaciones de distribución en niveles de media tensión [1 kV &lt; U &lt; 30 kV ], siendo los más empleados en nuestro medio 10 KV y 13.2 KV.</a:t>
            </a:r>
          </a:p>
          <a:p>
            <a:pPr marL="342900" indent="-342900" algn="just"/>
            <a:endParaRPr lang="en-US" sz="1800" b="1"/>
          </a:p>
          <a:p>
            <a:pPr marL="342900" indent="-342900" algn="just"/>
            <a:r>
              <a:rPr lang="en-US" sz="1800" b="1"/>
              <a:t>b) Sub sistema de distribución secundaria</a:t>
            </a:r>
          </a:p>
          <a:p>
            <a:pPr marL="342900" indent="-342900" algn="just"/>
            <a:r>
              <a:rPr lang="en-US" sz="1800"/>
              <a:t>Transporta y distribuye energía eléctrica en baja tensión a abonados de la</a:t>
            </a:r>
          </a:p>
          <a:p>
            <a:pPr marL="342900" indent="-342900" algn="just"/>
            <a:r>
              <a:rPr lang="en-US" sz="1800"/>
              <a:t>empresa concesionaria de electricidad, pequeñas industrias, instalaciones de alumbrado publico y otros usuarios. [U &lt; 1 kV ].</a:t>
            </a:r>
          </a:p>
        </p:txBody>
      </p:sp>
      <p:sp>
        <p:nvSpPr>
          <p:cNvPr id="331779" name="Text Box 3"/>
          <p:cNvSpPr txBox="1">
            <a:spLocks noChangeArrowheads="1"/>
          </p:cNvSpPr>
          <p:nvPr/>
        </p:nvSpPr>
        <p:spPr bwMode="auto">
          <a:xfrm>
            <a:off x="684213" y="476250"/>
            <a:ext cx="7921625" cy="457200"/>
          </a:xfrm>
          <a:prstGeom prst="rect">
            <a:avLst/>
          </a:prstGeom>
          <a:noFill/>
          <a:ln w="9525">
            <a:noFill/>
            <a:miter lim="800000"/>
            <a:headEnd/>
            <a:tailEnd/>
          </a:ln>
        </p:spPr>
        <p:txBody>
          <a:bodyPr>
            <a:spAutoFit/>
          </a:bodyPr>
          <a:lstStyle/>
          <a:p>
            <a:pPr algn="ctr">
              <a:spcBef>
                <a:spcPct val="50000"/>
              </a:spcBef>
            </a:pPr>
            <a:r>
              <a:rPr lang="en-US" sz="2400" b="1"/>
              <a:t>SISTEMA DE DISTRIBUCIÓN</a:t>
            </a:r>
            <a:endParaRPr lang="es-ES" sz="24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xit" presetSubtype="10" fill="remove" grpId="0" nodeType="withEffect">
                                  <p:stCondLst>
                                    <p:cond delay="0"/>
                                  </p:stCondLst>
                                  <p:childTnLst>
                                    <p:animEffect transition="out" filter="checkerboard(across)">
                                      <p:cBhvr>
                                        <p:cTn id="6" dur="500"/>
                                        <p:tgtEl>
                                          <p:spTgt spid="331779"/>
                                        </p:tgtEl>
                                      </p:cBhvr>
                                    </p:animEffect>
                                    <p:set>
                                      <p:cBhvr>
                                        <p:cTn id="7" dur="1" fill="hold">
                                          <p:stCondLst>
                                            <p:cond delay="499"/>
                                          </p:stCondLst>
                                        </p:cTn>
                                        <p:tgtEl>
                                          <p:spTgt spid="33177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177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684213" y="1268413"/>
            <a:ext cx="7772400" cy="3657600"/>
          </a:xfrm>
          <a:prstGeom prst="rect">
            <a:avLst/>
          </a:prstGeom>
          <a:noFill/>
          <a:ln w="9525">
            <a:noFill/>
            <a:miter lim="800000"/>
            <a:headEnd/>
            <a:tailEnd/>
          </a:ln>
        </p:spPr>
        <p:txBody>
          <a:bodyPr lIns="92075" tIns="46038" rIns="92075" bIns="46038"/>
          <a:lstStyle/>
          <a:p>
            <a:pPr marL="342900" indent="-342900"/>
            <a:endParaRPr lang="en-US" sz="1800" b="1" dirty="0"/>
          </a:p>
          <a:p>
            <a:pPr marL="342900" indent="-342900" algn="just"/>
            <a:r>
              <a:rPr lang="en-US" sz="1800" dirty="0" err="1"/>
              <a:t>Instalaciones</a:t>
            </a:r>
            <a:r>
              <a:rPr lang="en-US" sz="1800" dirty="0"/>
              <a:t> </a:t>
            </a:r>
            <a:r>
              <a:rPr lang="en-US" sz="1800" dirty="0" err="1"/>
              <a:t>que</a:t>
            </a:r>
            <a:r>
              <a:rPr lang="en-US" sz="1800" dirty="0"/>
              <a:t> </a:t>
            </a:r>
            <a:r>
              <a:rPr lang="en-US" sz="1800" dirty="0" err="1"/>
              <a:t>llevan</a:t>
            </a:r>
            <a:r>
              <a:rPr lang="en-US" sz="1800" dirty="0"/>
              <a:t> la </a:t>
            </a:r>
            <a:r>
              <a:rPr lang="en-US" sz="1800" dirty="0" err="1"/>
              <a:t>energía</a:t>
            </a:r>
            <a:r>
              <a:rPr lang="en-US" sz="1800" dirty="0"/>
              <a:t> </a:t>
            </a:r>
            <a:r>
              <a:rPr lang="en-US" sz="1800" dirty="0" err="1"/>
              <a:t>eléctrica</a:t>
            </a:r>
            <a:r>
              <a:rPr lang="en-US" sz="1800" dirty="0"/>
              <a:t> </a:t>
            </a:r>
            <a:r>
              <a:rPr lang="en-US" sz="1800" dirty="0" err="1"/>
              <a:t>desde</a:t>
            </a:r>
            <a:r>
              <a:rPr lang="en-US" sz="1800" dirty="0"/>
              <a:t> el </a:t>
            </a:r>
            <a:r>
              <a:rPr lang="en-US" sz="1800" dirty="0" err="1"/>
              <a:t>punto</a:t>
            </a:r>
            <a:r>
              <a:rPr lang="en-US" sz="1800" dirty="0"/>
              <a:t> de </a:t>
            </a:r>
            <a:r>
              <a:rPr lang="en-US" sz="1800" dirty="0" err="1"/>
              <a:t>entrega</a:t>
            </a:r>
            <a:r>
              <a:rPr lang="en-US" sz="1800" dirty="0"/>
              <a:t> (</a:t>
            </a:r>
            <a:r>
              <a:rPr lang="en-US" sz="1800" dirty="0" err="1"/>
              <a:t>medidor</a:t>
            </a:r>
            <a:r>
              <a:rPr lang="en-US" sz="1800" dirty="0"/>
              <a:t> de </a:t>
            </a:r>
            <a:r>
              <a:rPr lang="en-US" sz="1800" dirty="0" err="1"/>
              <a:t>energía</a:t>
            </a:r>
            <a:r>
              <a:rPr lang="en-US" sz="1800" dirty="0"/>
              <a:t>), al </a:t>
            </a:r>
            <a:r>
              <a:rPr lang="en-US" sz="1800" dirty="0" err="1"/>
              <a:t>tablero</a:t>
            </a:r>
            <a:r>
              <a:rPr lang="en-US" sz="1800" dirty="0"/>
              <a:t> de </a:t>
            </a:r>
            <a:r>
              <a:rPr lang="en-US" sz="1800" dirty="0" err="1"/>
              <a:t>distribución</a:t>
            </a:r>
            <a:r>
              <a:rPr lang="en-US" sz="1800" dirty="0"/>
              <a:t> y los </a:t>
            </a:r>
            <a:r>
              <a:rPr lang="en-US" sz="1800" dirty="0" err="1"/>
              <a:t>diferentes</a:t>
            </a:r>
            <a:r>
              <a:rPr lang="en-US" sz="1800" dirty="0"/>
              <a:t> </a:t>
            </a:r>
            <a:r>
              <a:rPr lang="en-US" sz="1800" dirty="0" err="1"/>
              <a:t>circuitos</a:t>
            </a:r>
            <a:r>
              <a:rPr lang="en-US" sz="1800" dirty="0"/>
              <a:t> </a:t>
            </a:r>
            <a:r>
              <a:rPr lang="en-US" sz="1800" dirty="0" err="1"/>
              <a:t>derivados</a:t>
            </a:r>
            <a:r>
              <a:rPr lang="en-US" sz="1800" dirty="0"/>
              <a:t> </a:t>
            </a:r>
            <a:r>
              <a:rPr lang="en-US" sz="1800" dirty="0" err="1"/>
              <a:t>que</a:t>
            </a:r>
            <a:r>
              <a:rPr lang="en-US" sz="1800" dirty="0"/>
              <a:t> </a:t>
            </a:r>
            <a:r>
              <a:rPr lang="en-US" sz="1800" dirty="0" err="1"/>
              <a:t>forman</a:t>
            </a:r>
            <a:r>
              <a:rPr lang="en-US" sz="1800" dirty="0"/>
              <a:t> parte de </a:t>
            </a:r>
            <a:r>
              <a:rPr lang="en-US" sz="1800" dirty="0" err="1"/>
              <a:t>las</a:t>
            </a:r>
            <a:r>
              <a:rPr lang="en-US" sz="1800" dirty="0"/>
              <a:t> </a:t>
            </a:r>
            <a:r>
              <a:rPr lang="en-US" sz="1800" dirty="0" err="1"/>
              <a:t>instalaciones</a:t>
            </a:r>
            <a:r>
              <a:rPr lang="en-US" sz="1800" dirty="0"/>
              <a:t> </a:t>
            </a:r>
            <a:r>
              <a:rPr lang="en-US" sz="1800" dirty="0" err="1"/>
              <a:t>interiores</a:t>
            </a:r>
            <a:r>
              <a:rPr lang="en-US" sz="1800" dirty="0"/>
              <a:t>.</a:t>
            </a:r>
          </a:p>
          <a:p>
            <a:pPr marL="342900" indent="-342900" algn="just"/>
            <a:endParaRPr lang="en-US" sz="1800" dirty="0"/>
          </a:p>
          <a:p>
            <a:pPr marL="342900" indent="-342900" algn="just"/>
            <a:r>
              <a:rPr lang="en-US" sz="1800" b="1" dirty="0"/>
              <a:t>a) </a:t>
            </a:r>
            <a:r>
              <a:rPr lang="en-US" sz="1800" b="1" dirty="0" err="1"/>
              <a:t>Conexiones</a:t>
            </a:r>
            <a:endParaRPr lang="en-US" sz="1800" b="1" dirty="0"/>
          </a:p>
          <a:p>
            <a:pPr marL="342900" indent="-342900" algn="just"/>
            <a:r>
              <a:rPr lang="en-US" sz="1800" dirty="0" err="1"/>
              <a:t>Elementos</a:t>
            </a:r>
            <a:r>
              <a:rPr lang="en-US" sz="1800" dirty="0"/>
              <a:t> </a:t>
            </a:r>
            <a:r>
              <a:rPr lang="en-US" sz="1800" dirty="0" err="1"/>
              <a:t>para</a:t>
            </a:r>
            <a:r>
              <a:rPr lang="en-US" sz="1800" dirty="0"/>
              <a:t> la </a:t>
            </a:r>
            <a:r>
              <a:rPr lang="en-US" sz="1800" dirty="0" err="1"/>
              <a:t>alimentación</a:t>
            </a:r>
            <a:r>
              <a:rPr lang="en-US" sz="1800" dirty="0"/>
              <a:t> de los </a:t>
            </a:r>
            <a:r>
              <a:rPr lang="en-US" sz="1800" dirty="0" err="1"/>
              <a:t>suministros</a:t>
            </a:r>
            <a:r>
              <a:rPr lang="en-US" sz="1800" dirty="0"/>
              <a:t> de la </a:t>
            </a:r>
            <a:r>
              <a:rPr lang="en-US" sz="1800" dirty="0" err="1"/>
              <a:t>energía</a:t>
            </a:r>
            <a:r>
              <a:rPr lang="en-US" sz="1800" dirty="0"/>
              <a:t> </a:t>
            </a:r>
            <a:r>
              <a:rPr lang="en-US" sz="1800" dirty="0" err="1"/>
              <a:t>eléctrica</a:t>
            </a:r>
            <a:r>
              <a:rPr lang="en-US" sz="1800" dirty="0"/>
              <a:t>,</a:t>
            </a:r>
          </a:p>
          <a:p>
            <a:pPr marL="342900" indent="-342900" algn="just"/>
            <a:r>
              <a:rPr lang="en-US" sz="1800" dirty="0" err="1"/>
              <a:t>destinados</a:t>
            </a:r>
            <a:r>
              <a:rPr lang="en-US" sz="1800" dirty="0"/>
              <a:t> a los </a:t>
            </a:r>
            <a:r>
              <a:rPr lang="en-US" sz="1800" dirty="0" err="1"/>
              <a:t>usuarios</a:t>
            </a:r>
            <a:r>
              <a:rPr lang="en-US" sz="1800" dirty="0"/>
              <a:t>.</a:t>
            </a:r>
          </a:p>
          <a:p>
            <a:pPr marL="342900" indent="-342900" algn="just"/>
            <a:endParaRPr lang="en-US" sz="1800" dirty="0"/>
          </a:p>
          <a:p>
            <a:pPr marL="342900" indent="-342900" algn="just"/>
            <a:r>
              <a:rPr lang="en-US" sz="1800" b="1" dirty="0"/>
              <a:t>b) </a:t>
            </a:r>
            <a:r>
              <a:rPr lang="en-US" sz="1800" b="1" dirty="0" err="1"/>
              <a:t>Acometida</a:t>
            </a:r>
            <a:r>
              <a:rPr lang="en-US" sz="1800" b="1" dirty="0"/>
              <a:t> </a:t>
            </a:r>
            <a:r>
              <a:rPr lang="en-US" sz="1800" b="1" dirty="0" err="1"/>
              <a:t>domiciliaria</a:t>
            </a:r>
            <a:endParaRPr lang="en-US" sz="1800" b="1" dirty="0"/>
          </a:p>
          <a:p>
            <a:pPr marL="342900" indent="-342900" algn="just"/>
            <a:r>
              <a:rPr lang="en-US" sz="1800" dirty="0"/>
              <a:t>Parte de la </a:t>
            </a:r>
            <a:r>
              <a:rPr lang="en-US" sz="1800" dirty="0" err="1"/>
              <a:t>instalación</a:t>
            </a:r>
            <a:r>
              <a:rPr lang="en-US" sz="1800" dirty="0"/>
              <a:t> de </a:t>
            </a:r>
            <a:r>
              <a:rPr lang="en-US" sz="1800" dirty="0" err="1"/>
              <a:t>una</a:t>
            </a:r>
            <a:r>
              <a:rPr lang="en-US" sz="1800" dirty="0"/>
              <a:t> </a:t>
            </a:r>
            <a:r>
              <a:rPr lang="en-US" sz="1800" dirty="0" err="1"/>
              <a:t>conexión</a:t>
            </a:r>
            <a:r>
              <a:rPr lang="en-US" sz="1800" dirty="0"/>
              <a:t>, </a:t>
            </a:r>
            <a:r>
              <a:rPr lang="en-US" sz="1800" dirty="0" err="1"/>
              <a:t>comprendida</a:t>
            </a:r>
            <a:r>
              <a:rPr lang="en-US" sz="1800" dirty="0"/>
              <a:t> </a:t>
            </a:r>
            <a:r>
              <a:rPr lang="en-US" sz="1800" dirty="0" err="1"/>
              <a:t>desde</a:t>
            </a:r>
            <a:r>
              <a:rPr lang="en-US" sz="1800" dirty="0"/>
              <a:t> la red de</a:t>
            </a:r>
          </a:p>
          <a:p>
            <a:pPr marL="342900" indent="-342900" algn="just"/>
            <a:r>
              <a:rPr lang="en-US" sz="1800" dirty="0" err="1"/>
              <a:t>distribución</a:t>
            </a:r>
            <a:r>
              <a:rPr lang="en-US" sz="1800" dirty="0"/>
              <a:t> </a:t>
            </a:r>
            <a:r>
              <a:rPr lang="en-US" sz="1800" dirty="0" err="1"/>
              <a:t>secundaria</a:t>
            </a:r>
            <a:r>
              <a:rPr lang="en-US" sz="1800" dirty="0"/>
              <a:t> </a:t>
            </a:r>
            <a:r>
              <a:rPr lang="en-US" sz="1800" dirty="0" err="1"/>
              <a:t>hasta</a:t>
            </a:r>
            <a:r>
              <a:rPr lang="en-US" sz="1800" dirty="0"/>
              <a:t> </a:t>
            </a:r>
            <a:r>
              <a:rPr lang="en-US" sz="1800" dirty="0" err="1"/>
              <a:t>las</a:t>
            </a:r>
            <a:r>
              <a:rPr lang="en-US" sz="1800" dirty="0"/>
              <a:t> </a:t>
            </a:r>
            <a:r>
              <a:rPr lang="en-US" sz="1800" dirty="0" err="1"/>
              <a:t>bornes</a:t>
            </a:r>
            <a:r>
              <a:rPr lang="en-US" sz="1800" dirty="0"/>
              <a:t> de </a:t>
            </a:r>
            <a:r>
              <a:rPr lang="en-US" sz="1800" dirty="0" err="1"/>
              <a:t>entrada</a:t>
            </a:r>
            <a:r>
              <a:rPr lang="en-US" sz="1800" dirty="0"/>
              <a:t> de la </a:t>
            </a:r>
            <a:r>
              <a:rPr lang="en-US" sz="1800" dirty="0" err="1"/>
              <a:t>caja</a:t>
            </a:r>
            <a:r>
              <a:rPr lang="en-US" sz="1800" dirty="0"/>
              <a:t> del </a:t>
            </a:r>
            <a:r>
              <a:rPr lang="en-US" sz="1800" dirty="0" err="1"/>
              <a:t>medidor</a:t>
            </a:r>
            <a:endParaRPr lang="en-US" sz="1800" dirty="0"/>
          </a:p>
          <a:p>
            <a:pPr marL="342900" indent="-342900" algn="just"/>
            <a:r>
              <a:rPr lang="en-US" sz="1800" dirty="0"/>
              <a:t>de </a:t>
            </a:r>
            <a:r>
              <a:rPr lang="en-US" sz="1800" dirty="0" err="1"/>
              <a:t>energía</a:t>
            </a:r>
            <a:r>
              <a:rPr lang="en-US" sz="1800" dirty="0"/>
              <a:t>.</a:t>
            </a:r>
          </a:p>
        </p:txBody>
      </p:sp>
      <p:sp>
        <p:nvSpPr>
          <p:cNvPr id="333827" name="Text Box 3"/>
          <p:cNvSpPr txBox="1">
            <a:spLocks noChangeArrowheads="1"/>
          </p:cNvSpPr>
          <p:nvPr/>
        </p:nvSpPr>
        <p:spPr bwMode="auto">
          <a:xfrm>
            <a:off x="684213" y="476250"/>
            <a:ext cx="7921625" cy="457200"/>
          </a:xfrm>
          <a:prstGeom prst="rect">
            <a:avLst/>
          </a:prstGeom>
          <a:noFill/>
          <a:ln w="9525">
            <a:noFill/>
            <a:miter lim="800000"/>
            <a:headEnd/>
            <a:tailEnd/>
          </a:ln>
        </p:spPr>
        <p:txBody>
          <a:bodyPr>
            <a:spAutoFit/>
          </a:bodyPr>
          <a:lstStyle/>
          <a:p>
            <a:pPr algn="ctr">
              <a:spcBef>
                <a:spcPct val="50000"/>
              </a:spcBef>
            </a:pPr>
            <a:r>
              <a:rPr lang="en-US" sz="2400" b="1"/>
              <a:t>SISTEMA DE UTILIZACION</a:t>
            </a:r>
            <a:endParaRPr lang="es-ES" sz="2400" b="1"/>
          </a:p>
        </p:txBody>
      </p:sp>
      <p:pic>
        <p:nvPicPr>
          <p:cNvPr id="4" name="Picture 4"/>
          <p:cNvPicPr>
            <a:picLocks noChangeAspect="1" noChangeArrowheads="1"/>
          </p:cNvPicPr>
          <p:nvPr/>
        </p:nvPicPr>
        <p:blipFill>
          <a:blip r:embed="rId3"/>
          <a:srcRect/>
          <a:stretch>
            <a:fillRect/>
          </a:stretch>
        </p:blipFill>
        <p:spPr bwMode="auto">
          <a:xfrm>
            <a:off x="3643306" y="4786322"/>
            <a:ext cx="2174815" cy="192880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xit" presetSubtype="10" fill="remove" grpId="0" nodeType="withEffect">
                                  <p:stCondLst>
                                    <p:cond delay="0"/>
                                  </p:stCondLst>
                                  <p:childTnLst>
                                    <p:animEffect transition="out" filter="checkerboard(across)">
                                      <p:cBhvr>
                                        <p:cTn id="6" dur="500"/>
                                        <p:tgtEl>
                                          <p:spTgt spid="333827"/>
                                        </p:tgtEl>
                                      </p:cBhvr>
                                    </p:animEffect>
                                    <p:set>
                                      <p:cBhvr>
                                        <p:cTn id="7" dur="1" fill="hold">
                                          <p:stCondLst>
                                            <p:cond delay="499"/>
                                          </p:stCondLst>
                                        </p:cTn>
                                        <p:tgtEl>
                                          <p:spTgt spid="3338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38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500063" y="1143000"/>
            <a:ext cx="4460875" cy="2592388"/>
          </a:xfrm>
          <a:prstGeom prst="rect">
            <a:avLst/>
          </a:prstGeom>
          <a:noFill/>
          <a:ln w="9525">
            <a:noFill/>
            <a:miter lim="800000"/>
            <a:headEnd/>
            <a:tailEnd/>
          </a:ln>
        </p:spPr>
        <p:txBody>
          <a:bodyPr lIns="92075" tIns="46038" rIns="92075" bIns="46038"/>
          <a:lstStyle/>
          <a:p>
            <a:pPr marL="342900" indent="-342900" algn="just"/>
            <a:r>
              <a:rPr lang="en-US"/>
              <a:t>Las tensiones que se emplearán serán tales que permitan adoptar los sistemas de corriente alterna trifásica de 60 Hz, con cuatro conductores a la tensión nominal 380/220 V, con neutro a tierra, o con tres conductores a la tensión nominal 220V.</a:t>
            </a:r>
          </a:p>
        </p:txBody>
      </p:sp>
      <p:sp>
        <p:nvSpPr>
          <p:cNvPr id="357379" name="Text Box 3"/>
          <p:cNvSpPr txBox="1">
            <a:spLocks noChangeArrowheads="1"/>
          </p:cNvSpPr>
          <p:nvPr/>
        </p:nvSpPr>
        <p:spPr bwMode="auto">
          <a:xfrm>
            <a:off x="684213" y="476250"/>
            <a:ext cx="7921625" cy="457200"/>
          </a:xfrm>
          <a:prstGeom prst="rect">
            <a:avLst/>
          </a:prstGeom>
          <a:noFill/>
          <a:ln w="9525">
            <a:noFill/>
            <a:miter lim="800000"/>
            <a:headEnd/>
            <a:tailEnd/>
          </a:ln>
        </p:spPr>
        <p:txBody>
          <a:bodyPr>
            <a:spAutoFit/>
          </a:bodyPr>
          <a:lstStyle/>
          <a:p>
            <a:pPr algn="ctr">
              <a:spcBef>
                <a:spcPct val="50000"/>
              </a:spcBef>
            </a:pPr>
            <a:r>
              <a:rPr lang="en-US" sz="2400" b="1"/>
              <a:t>TENSIONES DE DISTRIBUCIÓN SECUNDARIA</a:t>
            </a:r>
            <a:endParaRPr lang="es-ES" sz="2400" b="1"/>
          </a:p>
        </p:txBody>
      </p:sp>
      <p:pic>
        <p:nvPicPr>
          <p:cNvPr id="33796" name="Picture 4"/>
          <p:cNvPicPr>
            <a:picLocks noChangeAspect="1" noChangeArrowheads="1"/>
          </p:cNvPicPr>
          <p:nvPr/>
        </p:nvPicPr>
        <p:blipFill>
          <a:blip r:embed="rId3"/>
          <a:srcRect/>
          <a:stretch>
            <a:fillRect/>
          </a:stretch>
        </p:blipFill>
        <p:spPr bwMode="auto">
          <a:xfrm>
            <a:off x="468313" y="3860800"/>
            <a:ext cx="4535487" cy="2346325"/>
          </a:xfrm>
          <a:prstGeom prst="rect">
            <a:avLst/>
          </a:prstGeom>
          <a:noFill/>
          <a:ln w="9525">
            <a:noFill/>
            <a:miter lim="800000"/>
            <a:headEnd/>
            <a:tailEnd/>
          </a:ln>
        </p:spPr>
      </p:pic>
      <p:pic>
        <p:nvPicPr>
          <p:cNvPr id="33797" name="Picture 7"/>
          <p:cNvPicPr>
            <a:picLocks noChangeAspect="1" noChangeArrowheads="1"/>
          </p:cNvPicPr>
          <p:nvPr/>
        </p:nvPicPr>
        <p:blipFill>
          <a:blip r:embed="rId4"/>
          <a:srcRect/>
          <a:stretch>
            <a:fillRect/>
          </a:stretch>
        </p:blipFill>
        <p:spPr bwMode="auto">
          <a:xfrm>
            <a:off x="5651500" y="1700213"/>
            <a:ext cx="2876550" cy="38195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xit" presetSubtype="10" fill="remove" grpId="0" nodeType="withEffect">
                                  <p:stCondLst>
                                    <p:cond delay="0"/>
                                  </p:stCondLst>
                                  <p:childTnLst>
                                    <p:animEffect transition="out" filter="checkerboard(across)">
                                      <p:cBhvr>
                                        <p:cTn id="6" dur="500"/>
                                        <p:tgtEl>
                                          <p:spTgt spid="357379"/>
                                        </p:tgtEl>
                                      </p:cBhvr>
                                    </p:animEffect>
                                    <p:set>
                                      <p:cBhvr>
                                        <p:cTn id="7" dur="1" fill="hold">
                                          <p:stCondLst>
                                            <p:cond delay="499"/>
                                          </p:stCondLst>
                                        </p:cTn>
                                        <p:tgtEl>
                                          <p:spTgt spid="35737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37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684213" y="1268413"/>
            <a:ext cx="7772400" cy="4732337"/>
          </a:xfrm>
          <a:prstGeom prst="rect">
            <a:avLst/>
          </a:prstGeom>
          <a:noFill/>
          <a:ln w="9525">
            <a:noFill/>
            <a:miter lim="800000"/>
            <a:headEnd/>
            <a:tailEnd/>
          </a:ln>
        </p:spPr>
        <p:txBody>
          <a:bodyPr lIns="92075" tIns="46038" rIns="92075" bIns="46038"/>
          <a:lstStyle/>
          <a:p>
            <a:pPr marL="342900" indent="-342900"/>
            <a:endParaRPr lang="en-US" b="1"/>
          </a:p>
          <a:p>
            <a:pPr marL="342900" indent="-342900"/>
            <a:r>
              <a:rPr lang="en-US" b="1"/>
              <a:t>Tensiones</a:t>
            </a:r>
          </a:p>
          <a:p>
            <a:pPr marL="342900" indent="-342900"/>
            <a:endParaRPr lang="en-US" b="1"/>
          </a:p>
          <a:p>
            <a:pPr marL="342900" indent="-342900"/>
            <a:r>
              <a:rPr lang="en-US" b="1"/>
              <a:t>Alimentación Desde Redes de Servicio Público de Electricidad</a:t>
            </a:r>
          </a:p>
          <a:p>
            <a:pPr marL="342900" indent="-342900"/>
            <a:endParaRPr lang="en-US" b="1"/>
          </a:p>
          <a:p>
            <a:pPr marL="342900" indent="-342900" algn="just"/>
            <a:r>
              <a:rPr lang="en-US"/>
              <a:t>De acuerdo a lo indicado en el Código Nacional de Electricidad Utilización</a:t>
            </a:r>
          </a:p>
          <a:p>
            <a:pPr marL="342900" indent="-342900" algn="just"/>
            <a:endParaRPr lang="en-US"/>
          </a:p>
          <a:p>
            <a:pPr marL="342900" indent="-342900" algn="just"/>
            <a:r>
              <a:rPr lang="en-US"/>
              <a:t>En las redes de servicio público de baja tensión se podrá continuar utilizando los niveles de tensión existentes y las tensiones recomendadas de 380/220 V, trifásico de 4 hilos, con neutro efectivamente puesto a tierra.</a:t>
            </a:r>
          </a:p>
        </p:txBody>
      </p:sp>
      <p:sp>
        <p:nvSpPr>
          <p:cNvPr id="361475" name="Text Box 3"/>
          <p:cNvSpPr txBox="1">
            <a:spLocks noChangeArrowheads="1"/>
          </p:cNvSpPr>
          <p:nvPr/>
        </p:nvSpPr>
        <p:spPr bwMode="auto">
          <a:xfrm>
            <a:off x="684213" y="476250"/>
            <a:ext cx="7921625" cy="457200"/>
          </a:xfrm>
          <a:prstGeom prst="rect">
            <a:avLst/>
          </a:prstGeom>
          <a:noFill/>
          <a:ln w="9525">
            <a:noFill/>
            <a:miter lim="800000"/>
            <a:headEnd/>
            <a:tailEnd/>
          </a:ln>
        </p:spPr>
        <p:txBody>
          <a:bodyPr>
            <a:spAutoFit/>
          </a:bodyPr>
          <a:lstStyle/>
          <a:p>
            <a:pPr algn="ctr">
              <a:spcBef>
                <a:spcPct val="50000"/>
              </a:spcBef>
            </a:pPr>
            <a:r>
              <a:rPr lang="en-US" sz="2400" b="1"/>
              <a:t>TENSIONES DE DISTRIBUCIÓN SECUNDARIA</a:t>
            </a:r>
            <a:endParaRPr lang="es-ES" sz="24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xit" presetSubtype="10" fill="remove" grpId="0" nodeType="withEffect">
                                  <p:stCondLst>
                                    <p:cond delay="0"/>
                                  </p:stCondLst>
                                  <p:childTnLst>
                                    <p:animEffect transition="out" filter="checkerboard(across)">
                                      <p:cBhvr>
                                        <p:cTn id="6" dur="500"/>
                                        <p:tgtEl>
                                          <p:spTgt spid="361475"/>
                                        </p:tgtEl>
                                      </p:cBhvr>
                                    </p:animEffect>
                                    <p:set>
                                      <p:cBhvr>
                                        <p:cTn id="7" dur="1" fill="hold">
                                          <p:stCondLst>
                                            <p:cond delay="499"/>
                                          </p:stCondLst>
                                        </p:cTn>
                                        <p:tgtEl>
                                          <p:spTgt spid="36147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147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684213" y="1268413"/>
            <a:ext cx="7772400" cy="5160962"/>
          </a:xfrm>
          <a:prstGeom prst="rect">
            <a:avLst/>
          </a:prstGeom>
          <a:noFill/>
          <a:ln w="9525">
            <a:noFill/>
            <a:miter lim="800000"/>
            <a:headEnd/>
            <a:tailEnd/>
          </a:ln>
        </p:spPr>
        <p:txBody>
          <a:bodyPr lIns="92075" tIns="46038" rIns="92075" bIns="46038"/>
          <a:lstStyle/>
          <a:p>
            <a:pPr marL="342900" indent="-342900"/>
            <a:endParaRPr lang="en-US" b="1"/>
          </a:p>
          <a:p>
            <a:pPr marL="342900" indent="-342900"/>
            <a:r>
              <a:rPr lang="en-US" b="1"/>
              <a:t>Tensiones</a:t>
            </a:r>
          </a:p>
          <a:p>
            <a:pPr marL="342900" indent="-342900"/>
            <a:endParaRPr lang="en-US" b="1"/>
          </a:p>
          <a:p>
            <a:pPr marL="342900" indent="-342900"/>
            <a:r>
              <a:rPr lang="en-US" b="1"/>
              <a:t>020-500 Alimentación Desde Redes de Servicio Público de Electricidad</a:t>
            </a:r>
          </a:p>
          <a:p>
            <a:pPr marL="342900" indent="-342900"/>
            <a:endParaRPr lang="en-US" b="1"/>
          </a:p>
          <a:p>
            <a:pPr marL="342900" indent="-342900"/>
            <a:r>
              <a:rPr lang="en-US"/>
              <a:t>De acuerdo a lo indicado en el Código Nacional de Electricidad Utilización</a:t>
            </a:r>
          </a:p>
          <a:p>
            <a:pPr marL="342900" indent="-342900" algn="just"/>
            <a:endParaRPr lang="en-US"/>
          </a:p>
          <a:p>
            <a:pPr marL="342900" indent="-342900" algn="just"/>
            <a:r>
              <a:rPr lang="en-US"/>
              <a:t>La alimentación en baja tensión desde las redes de servicio público de electricidad a instalaciones de carácter publico o privado, para cualquier tipo de uso, ya sea residencial, comercial, industrial u otros, debe ser trifásico de 380/220 V - 4 hilos, monofásico de 220 V - 2 hilos o trifásico de 220 V- 3 hilos (para los sistemas aislados de 220 V).</a:t>
            </a:r>
          </a:p>
        </p:txBody>
      </p:sp>
      <p:sp>
        <p:nvSpPr>
          <p:cNvPr id="363523" name="Text Box 3"/>
          <p:cNvSpPr txBox="1">
            <a:spLocks noChangeArrowheads="1"/>
          </p:cNvSpPr>
          <p:nvPr/>
        </p:nvSpPr>
        <p:spPr bwMode="auto">
          <a:xfrm>
            <a:off x="684213" y="476250"/>
            <a:ext cx="7921625" cy="457200"/>
          </a:xfrm>
          <a:prstGeom prst="rect">
            <a:avLst/>
          </a:prstGeom>
          <a:noFill/>
          <a:ln w="9525">
            <a:noFill/>
            <a:miter lim="800000"/>
            <a:headEnd/>
            <a:tailEnd/>
          </a:ln>
        </p:spPr>
        <p:txBody>
          <a:bodyPr>
            <a:spAutoFit/>
          </a:bodyPr>
          <a:lstStyle/>
          <a:p>
            <a:pPr algn="ctr">
              <a:spcBef>
                <a:spcPct val="50000"/>
              </a:spcBef>
            </a:pPr>
            <a:r>
              <a:rPr lang="en-US" sz="2400" b="1"/>
              <a:t>TENSIONES DE DISTRIBUCIÓN SECUNDARIA</a:t>
            </a:r>
            <a:endParaRPr lang="es-ES" sz="24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xit" presetSubtype="10" fill="remove" grpId="0" nodeType="withEffect">
                                  <p:stCondLst>
                                    <p:cond delay="0"/>
                                  </p:stCondLst>
                                  <p:childTnLst>
                                    <p:animEffect transition="out" filter="checkerboard(across)">
                                      <p:cBhvr>
                                        <p:cTn id="6" dur="500"/>
                                        <p:tgtEl>
                                          <p:spTgt spid="363523"/>
                                        </p:tgtEl>
                                      </p:cBhvr>
                                    </p:animEffect>
                                    <p:set>
                                      <p:cBhvr>
                                        <p:cTn id="7" dur="1" fill="hold">
                                          <p:stCondLst>
                                            <p:cond delay="499"/>
                                          </p:stCondLst>
                                        </p:cTn>
                                        <p:tgtEl>
                                          <p:spTgt spid="3635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35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684213" y="1916113"/>
            <a:ext cx="7772400" cy="1800225"/>
          </a:xfrm>
          <a:prstGeom prst="rect">
            <a:avLst/>
          </a:prstGeom>
          <a:noFill/>
          <a:ln w="9525">
            <a:noFill/>
            <a:miter lim="800000"/>
            <a:headEnd/>
            <a:tailEnd/>
          </a:ln>
        </p:spPr>
        <p:txBody>
          <a:bodyPr lIns="92075" tIns="46038" rIns="92075" bIns="46038"/>
          <a:lstStyle/>
          <a:p>
            <a:pPr marL="342900" indent="-342900"/>
            <a:endParaRPr lang="en-US" sz="2400" b="1"/>
          </a:p>
          <a:p>
            <a:pPr marL="342900" indent="-342900"/>
            <a:r>
              <a:rPr lang="en-US" sz="1800" b="1"/>
              <a:t>DEFINICIÓN</a:t>
            </a:r>
            <a:endParaRPr lang="en-US" sz="2400"/>
          </a:p>
          <a:p>
            <a:pPr marL="342900" indent="-342900"/>
            <a:endParaRPr lang="en-US" sz="2400"/>
          </a:p>
          <a:p>
            <a:pPr marL="342900" indent="-342900"/>
            <a:r>
              <a:rPr lang="en-US" sz="2400"/>
              <a:t>Conjunto de elementos y dispositivos, conectados en forma ordenada para cumplir una determinada función eléctrica.</a:t>
            </a:r>
          </a:p>
        </p:txBody>
      </p:sp>
      <p:sp>
        <p:nvSpPr>
          <p:cNvPr id="367619" name="Text Box 3"/>
          <p:cNvSpPr txBox="1">
            <a:spLocks noChangeArrowheads="1"/>
          </p:cNvSpPr>
          <p:nvPr/>
        </p:nvSpPr>
        <p:spPr bwMode="auto">
          <a:xfrm>
            <a:off x="684213" y="476250"/>
            <a:ext cx="7921625" cy="457200"/>
          </a:xfrm>
          <a:prstGeom prst="rect">
            <a:avLst/>
          </a:prstGeom>
          <a:noFill/>
          <a:ln w="9525">
            <a:noFill/>
            <a:miter lim="800000"/>
            <a:headEnd/>
            <a:tailEnd/>
          </a:ln>
        </p:spPr>
        <p:txBody>
          <a:bodyPr>
            <a:spAutoFit/>
          </a:bodyPr>
          <a:lstStyle/>
          <a:p>
            <a:pPr algn="ctr">
              <a:spcBef>
                <a:spcPct val="50000"/>
              </a:spcBef>
            </a:pPr>
            <a:r>
              <a:rPr lang="en-US" sz="2400" b="1"/>
              <a:t>INSTALACIONES ELÉCTRICAS</a:t>
            </a:r>
            <a:endParaRPr lang="es-ES" sz="24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xit" presetSubtype="10" fill="remove" grpId="0" nodeType="withEffect">
                                  <p:stCondLst>
                                    <p:cond delay="0"/>
                                  </p:stCondLst>
                                  <p:childTnLst>
                                    <p:animEffect transition="out" filter="checkerboard(across)">
                                      <p:cBhvr>
                                        <p:cTn id="6" dur="500"/>
                                        <p:tgtEl>
                                          <p:spTgt spid="367619"/>
                                        </p:tgtEl>
                                      </p:cBhvr>
                                    </p:animEffect>
                                    <p:set>
                                      <p:cBhvr>
                                        <p:cTn id="7" dur="1" fill="hold">
                                          <p:stCondLst>
                                            <p:cond delay="499"/>
                                          </p:stCondLst>
                                        </p:cTn>
                                        <p:tgtEl>
                                          <p:spTgt spid="3676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6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611188" y="1052513"/>
            <a:ext cx="7991475" cy="3657600"/>
          </a:xfrm>
          <a:prstGeom prst="rect">
            <a:avLst/>
          </a:prstGeom>
          <a:noFill/>
          <a:ln w="9525">
            <a:noFill/>
            <a:miter lim="800000"/>
            <a:headEnd/>
            <a:tailEnd/>
          </a:ln>
        </p:spPr>
        <p:txBody>
          <a:bodyPr lIns="92075" tIns="46038" rIns="92075" bIns="46038"/>
          <a:lstStyle/>
          <a:p>
            <a:pPr marL="342900" indent="-342900" algn="just"/>
            <a:endParaRPr lang="en-US" sz="1800" b="1"/>
          </a:p>
          <a:p>
            <a:pPr marL="342900" indent="-342900" algn="just"/>
            <a:r>
              <a:rPr lang="en-US" sz="1800" b="1"/>
              <a:t>DEFINICIONES BÁSICAS</a:t>
            </a:r>
          </a:p>
          <a:p>
            <a:pPr marL="342900" indent="-342900" algn="just"/>
            <a:endParaRPr lang="en-US" sz="1800" b="1"/>
          </a:p>
          <a:p>
            <a:pPr marL="342900" indent="-342900"/>
            <a:r>
              <a:rPr lang="en-US" sz="1800" b="1"/>
              <a:t>Carga Contratada.- </a:t>
            </a:r>
            <a:r>
              <a:rPr lang="en-US" sz="1800"/>
              <a:t>Magnitud de la carga solicitada por el abonado a la empresa de servicio publico de electricidad y que figura en el contrato de suministro de energía eléctrica.</a:t>
            </a:r>
          </a:p>
          <a:p>
            <a:pPr marL="342900" indent="-342900"/>
            <a:endParaRPr lang="en-US" sz="1800"/>
          </a:p>
          <a:p>
            <a:pPr marL="342900" indent="-342900"/>
            <a:r>
              <a:rPr lang="en-US" sz="1800" b="1"/>
              <a:t>Circuito Derivado.- </a:t>
            </a:r>
            <a:r>
              <a:rPr lang="en-US" sz="1800"/>
              <a:t>circuito comprendido entre un dispositivo de protección y los puntos de utilización.</a:t>
            </a:r>
          </a:p>
          <a:p>
            <a:pPr marL="342900" indent="-342900"/>
            <a:endParaRPr lang="en-US" sz="1800" b="1"/>
          </a:p>
          <a:p>
            <a:pPr marL="342900" indent="-342900"/>
            <a:r>
              <a:rPr lang="en-US" sz="1800" b="1"/>
              <a:t>Circuito de Fuerza.- </a:t>
            </a:r>
            <a:r>
              <a:rPr lang="en-US" sz="1800"/>
              <a:t>circuito deseado para la conexión de maquinas eléctricas.</a:t>
            </a:r>
          </a:p>
        </p:txBody>
      </p:sp>
      <p:sp>
        <p:nvSpPr>
          <p:cNvPr id="388099" name="Text Box 3"/>
          <p:cNvSpPr txBox="1">
            <a:spLocks noChangeArrowheads="1"/>
          </p:cNvSpPr>
          <p:nvPr/>
        </p:nvSpPr>
        <p:spPr bwMode="auto">
          <a:xfrm>
            <a:off x="684213" y="476250"/>
            <a:ext cx="7921625" cy="457200"/>
          </a:xfrm>
          <a:prstGeom prst="rect">
            <a:avLst/>
          </a:prstGeom>
          <a:noFill/>
          <a:ln w="9525">
            <a:noFill/>
            <a:miter lim="800000"/>
            <a:headEnd/>
            <a:tailEnd/>
          </a:ln>
        </p:spPr>
        <p:txBody>
          <a:bodyPr>
            <a:spAutoFit/>
          </a:bodyPr>
          <a:lstStyle/>
          <a:p>
            <a:pPr algn="ctr">
              <a:spcBef>
                <a:spcPct val="50000"/>
              </a:spcBef>
            </a:pPr>
            <a:r>
              <a:rPr lang="en-US" sz="2400" b="1"/>
              <a:t>INSTALACIONES ELÉCTRICAS</a:t>
            </a:r>
            <a:endParaRPr lang="es-ES" sz="24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xit" presetSubtype="10" fill="remove" grpId="0" nodeType="withEffect">
                                  <p:stCondLst>
                                    <p:cond delay="0"/>
                                  </p:stCondLst>
                                  <p:childTnLst>
                                    <p:animEffect transition="out" filter="checkerboard(across)">
                                      <p:cBhvr>
                                        <p:cTn id="6" dur="500"/>
                                        <p:tgtEl>
                                          <p:spTgt spid="388099"/>
                                        </p:tgtEl>
                                      </p:cBhvr>
                                    </p:animEffect>
                                    <p:set>
                                      <p:cBhvr>
                                        <p:cTn id="7" dur="1" fill="hold">
                                          <p:stCondLst>
                                            <p:cond delay="499"/>
                                          </p:stCondLst>
                                        </p:cTn>
                                        <p:tgtEl>
                                          <p:spTgt spid="38809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809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611188" y="1052513"/>
            <a:ext cx="7991475" cy="4948237"/>
          </a:xfrm>
          <a:prstGeom prst="rect">
            <a:avLst/>
          </a:prstGeom>
          <a:noFill/>
          <a:ln w="9525">
            <a:noFill/>
            <a:miter lim="800000"/>
            <a:headEnd/>
            <a:tailEnd/>
          </a:ln>
        </p:spPr>
        <p:txBody>
          <a:bodyPr lIns="92075" tIns="46038" rIns="92075" bIns="46038"/>
          <a:lstStyle/>
          <a:p>
            <a:pPr marL="342900" indent="-342900" algn="just"/>
            <a:endParaRPr lang="en-US" sz="1800" b="1"/>
          </a:p>
          <a:p>
            <a:pPr marL="342900" indent="-342900" algn="just"/>
            <a:r>
              <a:rPr lang="en-US" sz="1800" b="1"/>
              <a:t>DEFINICIONES BÁSICAS</a:t>
            </a:r>
          </a:p>
          <a:p>
            <a:pPr marL="342900" indent="-342900" algn="just"/>
            <a:endParaRPr lang="en-US" sz="1800" b="1"/>
          </a:p>
          <a:p>
            <a:pPr marL="342900" indent="-342900" algn="just"/>
            <a:r>
              <a:rPr lang="en-US" sz="1800" b="1"/>
              <a:t>Demanda.- </a:t>
            </a:r>
            <a:r>
              <a:rPr lang="en-US" sz="1800"/>
              <a:t>Es la carga promedio que se obtiene durante un intervalo de tiempo especificado.</a:t>
            </a:r>
          </a:p>
          <a:p>
            <a:pPr marL="342900" indent="-342900" algn="just"/>
            <a:endParaRPr lang="en-US" sz="1800"/>
          </a:p>
          <a:p>
            <a:pPr marL="342900" indent="-342900" algn="just"/>
            <a:r>
              <a:rPr lang="en-US" sz="1800"/>
              <a:t>Este intervalo de tiempo depende del uso que se quiere dar al valor de demanda correspondiente, siendo generalmente igual a ¼, ½ , ó 1 hora.</a:t>
            </a:r>
          </a:p>
          <a:p>
            <a:pPr marL="342900" indent="-342900" algn="just"/>
            <a:endParaRPr lang="en-US" sz="1800" b="1"/>
          </a:p>
          <a:p>
            <a:pPr marL="342900" indent="-342900" algn="just"/>
            <a:r>
              <a:rPr lang="en-US" sz="1800" b="1"/>
              <a:t>Demanda Máxima.- </a:t>
            </a:r>
            <a:r>
              <a:rPr lang="en-US" sz="1800"/>
              <a:t>Demanda instantánea mayor que se presenta durante un periodo de trabajo establecido, expresado en KW, KVA, etc.</a:t>
            </a:r>
          </a:p>
          <a:p>
            <a:pPr marL="342900" indent="-342900" algn="just"/>
            <a:endParaRPr lang="en-US" sz="1800"/>
          </a:p>
          <a:p>
            <a:pPr marL="342900" indent="-342900" algn="just"/>
            <a:endParaRPr lang="en-US" sz="1800"/>
          </a:p>
          <a:p>
            <a:pPr marL="342900" indent="-342900" algn="just"/>
            <a:r>
              <a:rPr lang="en-US" sz="1800" b="1"/>
              <a:t>Densidad de Carga.- </a:t>
            </a:r>
            <a:r>
              <a:rPr lang="en-US" sz="1800"/>
              <a:t>Denominada también, como carga unitaria, la cual representa la relación entre la potencia instalada y el área de la zona en proyecto. Se expresa en W/m² ó KW/m².</a:t>
            </a:r>
          </a:p>
        </p:txBody>
      </p:sp>
      <p:sp>
        <p:nvSpPr>
          <p:cNvPr id="390147" name="Text Box 3"/>
          <p:cNvSpPr txBox="1">
            <a:spLocks noChangeArrowheads="1"/>
          </p:cNvSpPr>
          <p:nvPr/>
        </p:nvSpPr>
        <p:spPr bwMode="auto">
          <a:xfrm>
            <a:off x="684213" y="476250"/>
            <a:ext cx="7921625" cy="457200"/>
          </a:xfrm>
          <a:prstGeom prst="rect">
            <a:avLst/>
          </a:prstGeom>
          <a:noFill/>
          <a:ln w="9525">
            <a:noFill/>
            <a:miter lim="800000"/>
            <a:headEnd/>
            <a:tailEnd/>
          </a:ln>
        </p:spPr>
        <p:txBody>
          <a:bodyPr>
            <a:spAutoFit/>
          </a:bodyPr>
          <a:lstStyle/>
          <a:p>
            <a:pPr algn="ctr">
              <a:spcBef>
                <a:spcPct val="50000"/>
              </a:spcBef>
            </a:pPr>
            <a:r>
              <a:rPr lang="en-US" sz="2400" b="1"/>
              <a:t>INSTALACIONES ELÉCTRICAS</a:t>
            </a:r>
            <a:endParaRPr lang="es-ES" sz="24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xit" presetSubtype="10" fill="remove" grpId="0" nodeType="withEffect">
                                  <p:stCondLst>
                                    <p:cond delay="0"/>
                                  </p:stCondLst>
                                  <p:childTnLst>
                                    <p:animEffect transition="out" filter="checkerboard(across)">
                                      <p:cBhvr>
                                        <p:cTn id="6" dur="500"/>
                                        <p:tgtEl>
                                          <p:spTgt spid="390147"/>
                                        </p:tgtEl>
                                      </p:cBhvr>
                                    </p:animEffect>
                                    <p:set>
                                      <p:cBhvr>
                                        <p:cTn id="7" dur="1" fill="hold">
                                          <p:stCondLst>
                                            <p:cond delay="499"/>
                                          </p:stCondLst>
                                        </p:cTn>
                                        <p:tgtEl>
                                          <p:spTgt spid="39014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14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4"/>
          <p:cNvPicPr>
            <a:picLocks noChangeAspect="1" noChangeArrowheads="1"/>
          </p:cNvPicPr>
          <p:nvPr/>
        </p:nvPicPr>
        <p:blipFill>
          <a:blip r:embed="rId2"/>
          <a:srcRect/>
          <a:stretch>
            <a:fillRect/>
          </a:stretch>
        </p:blipFill>
        <p:spPr bwMode="auto">
          <a:xfrm>
            <a:off x="1857375" y="1428750"/>
            <a:ext cx="6021388" cy="4500563"/>
          </a:xfrm>
          <a:prstGeom prst="rect">
            <a:avLst/>
          </a:prstGeom>
          <a:noFill/>
          <a:ln w="9525">
            <a:noFill/>
            <a:miter lim="800000"/>
            <a:headEnd/>
            <a:tailEnd/>
          </a:ln>
        </p:spPr>
      </p:pic>
      <p:sp>
        <p:nvSpPr>
          <p:cNvPr id="3" name="Text Box 3"/>
          <p:cNvSpPr txBox="1">
            <a:spLocks noChangeArrowheads="1"/>
          </p:cNvSpPr>
          <p:nvPr/>
        </p:nvSpPr>
        <p:spPr bwMode="auto">
          <a:xfrm>
            <a:off x="684213" y="476250"/>
            <a:ext cx="7921625" cy="457200"/>
          </a:xfrm>
          <a:prstGeom prst="rect">
            <a:avLst/>
          </a:prstGeom>
          <a:noFill/>
          <a:ln w="9525">
            <a:noFill/>
            <a:miter lim="800000"/>
            <a:headEnd/>
            <a:tailEnd/>
          </a:ln>
        </p:spPr>
        <p:txBody>
          <a:bodyPr>
            <a:spAutoFit/>
          </a:bodyPr>
          <a:lstStyle/>
          <a:p>
            <a:pPr algn="ctr">
              <a:spcBef>
                <a:spcPct val="50000"/>
              </a:spcBef>
            </a:pPr>
            <a:r>
              <a:rPr lang="en-US" sz="2400" b="1"/>
              <a:t>INSTALACIONES ELÉCTRICAS</a:t>
            </a:r>
            <a:endParaRPr lang="es-ES" sz="24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xit" presetSubtype="10" fill="remove" grpId="0" nodeType="withEffect">
                                  <p:stCondLst>
                                    <p:cond delay="0"/>
                                  </p:stCondLst>
                                  <p:childTnLst>
                                    <p:animEffect transition="out" filter="checkerboard(across)">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611188" y="1052513"/>
            <a:ext cx="7991475" cy="3657600"/>
          </a:xfrm>
          <a:prstGeom prst="rect">
            <a:avLst/>
          </a:prstGeom>
          <a:noFill/>
          <a:ln w="9525">
            <a:noFill/>
            <a:miter lim="800000"/>
            <a:headEnd/>
            <a:tailEnd/>
          </a:ln>
        </p:spPr>
        <p:txBody>
          <a:bodyPr lIns="92075" tIns="46038" rIns="92075" bIns="46038"/>
          <a:lstStyle/>
          <a:p>
            <a:pPr marL="342900" indent="-342900" algn="just"/>
            <a:endParaRPr lang="en-US" sz="1800" b="1"/>
          </a:p>
          <a:p>
            <a:pPr marL="342900" indent="-342900" algn="just"/>
            <a:r>
              <a:rPr lang="en-US" sz="1800" b="1"/>
              <a:t>DEFINICIONES BÁSICAS</a:t>
            </a:r>
          </a:p>
          <a:p>
            <a:pPr marL="342900" indent="-342900" algn="just"/>
            <a:endParaRPr lang="en-US" sz="1800" b="1"/>
          </a:p>
          <a:p>
            <a:pPr marL="342900" indent="-342900" algn="just"/>
            <a:r>
              <a:rPr lang="en-US" sz="1800" b="1"/>
              <a:t>Panel de Distribución.- </a:t>
            </a:r>
            <a:r>
              <a:rPr lang="en-US" sz="1800"/>
              <a:t>Panel estructura o ensamblaje de paneles, en los cuales se montan los dispositivos de maniobra, control y protección, barras, conexiones e instrumentos de medición. Son generalmente accesibles por la parte frontal y posterior.</a:t>
            </a:r>
          </a:p>
          <a:p>
            <a:pPr marL="342900" indent="-342900" algn="just"/>
            <a:endParaRPr lang="en-US" sz="1800" b="1"/>
          </a:p>
          <a:p>
            <a:pPr marL="342900" indent="-342900" algn="just"/>
            <a:r>
              <a:rPr lang="en-US" sz="1800" b="1"/>
              <a:t>Tablero. - </a:t>
            </a:r>
            <a:r>
              <a:rPr lang="en-US" sz="1800"/>
              <a:t>Panel o equipo de paneles. </a:t>
            </a:r>
          </a:p>
          <a:p>
            <a:pPr marL="342900" indent="-342900" algn="just"/>
            <a:endParaRPr lang="en-US" sz="1800"/>
          </a:p>
          <a:p>
            <a:pPr marL="342900" indent="-342900" algn="just"/>
            <a:r>
              <a:rPr lang="en-US" sz="1800"/>
              <a:t>Para construir un solo panel, incluye barras, dispositivos automáticos de sobrecorrientes con o sin interruptores para el control de circuitos de alumbrado y fuerza, diseñado para su colocación en una cabina, adosada o empotrada en la pared o accesible solo por un frente.</a:t>
            </a:r>
          </a:p>
        </p:txBody>
      </p:sp>
      <p:sp>
        <p:nvSpPr>
          <p:cNvPr id="392195" name="Text Box 3"/>
          <p:cNvSpPr txBox="1">
            <a:spLocks noChangeArrowheads="1"/>
          </p:cNvSpPr>
          <p:nvPr/>
        </p:nvSpPr>
        <p:spPr bwMode="auto">
          <a:xfrm>
            <a:off x="684213" y="476250"/>
            <a:ext cx="7921625" cy="457200"/>
          </a:xfrm>
          <a:prstGeom prst="rect">
            <a:avLst/>
          </a:prstGeom>
          <a:noFill/>
          <a:ln w="9525">
            <a:noFill/>
            <a:miter lim="800000"/>
            <a:headEnd/>
            <a:tailEnd/>
          </a:ln>
        </p:spPr>
        <p:txBody>
          <a:bodyPr>
            <a:spAutoFit/>
          </a:bodyPr>
          <a:lstStyle/>
          <a:p>
            <a:pPr algn="ctr">
              <a:spcBef>
                <a:spcPct val="50000"/>
              </a:spcBef>
            </a:pPr>
            <a:r>
              <a:rPr lang="en-US" sz="2400" b="1"/>
              <a:t>INSTALACIONES ELÉCTRICAS</a:t>
            </a:r>
            <a:endParaRPr lang="es-ES" sz="24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xit" presetSubtype="10" fill="remove" grpId="0" nodeType="withEffect">
                                  <p:stCondLst>
                                    <p:cond delay="0"/>
                                  </p:stCondLst>
                                  <p:childTnLst>
                                    <p:animEffect transition="out" filter="checkerboard(across)">
                                      <p:cBhvr>
                                        <p:cTn id="6" dur="500"/>
                                        <p:tgtEl>
                                          <p:spTgt spid="392195"/>
                                        </p:tgtEl>
                                      </p:cBhvr>
                                    </p:animEffect>
                                    <p:set>
                                      <p:cBhvr>
                                        <p:cTn id="7" dur="1" fill="hold">
                                          <p:stCondLst>
                                            <p:cond delay="499"/>
                                          </p:stCondLst>
                                        </p:cTn>
                                        <p:tgtEl>
                                          <p:spTgt spid="39219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219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611188" y="1052513"/>
            <a:ext cx="7991475" cy="3657600"/>
          </a:xfrm>
          <a:prstGeom prst="rect">
            <a:avLst/>
          </a:prstGeom>
          <a:noFill/>
          <a:ln w="9525">
            <a:noFill/>
            <a:miter lim="800000"/>
            <a:headEnd/>
            <a:tailEnd/>
          </a:ln>
        </p:spPr>
        <p:txBody>
          <a:bodyPr lIns="92075" tIns="46038" rIns="92075" bIns="46038"/>
          <a:lstStyle/>
          <a:p>
            <a:pPr algn="just">
              <a:lnSpc>
                <a:spcPct val="130000"/>
              </a:lnSpc>
            </a:pPr>
            <a:endParaRPr lang="en-US" sz="1800" b="1"/>
          </a:p>
          <a:p>
            <a:pPr algn="just">
              <a:lnSpc>
                <a:spcPct val="130000"/>
              </a:lnSpc>
            </a:pPr>
            <a:r>
              <a:rPr lang="en-US" sz="1800" b="1"/>
              <a:t>DEFINICIONES BÁSICAS</a:t>
            </a:r>
          </a:p>
          <a:p>
            <a:pPr algn="just">
              <a:lnSpc>
                <a:spcPct val="130000"/>
              </a:lnSpc>
            </a:pPr>
            <a:endParaRPr lang="en-US" sz="1800" b="1"/>
          </a:p>
          <a:p>
            <a:pPr algn="just">
              <a:lnSpc>
                <a:spcPct val="130000"/>
              </a:lnSpc>
            </a:pPr>
            <a:r>
              <a:rPr lang="en-US" sz="1800" b="1"/>
              <a:t>Puesta a tierra.-</a:t>
            </a:r>
          </a:p>
          <a:p>
            <a:pPr algn="just">
              <a:lnSpc>
                <a:spcPct val="130000"/>
              </a:lnSpc>
            </a:pPr>
            <a:endParaRPr lang="en-US" sz="1800" b="1"/>
          </a:p>
          <a:p>
            <a:pPr algn="just">
              <a:lnSpc>
                <a:spcPct val="130000"/>
              </a:lnSpc>
            </a:pPr>
            <a:r>
              <a:rPr lang="en-US" sz="1800"/>
              <a:t>Comprende a toda la ligazón metálica directa sin fusible de protección alguna, de sección suficiente , entre determinados elementos o partes de una instalación y un electrodo o grupo de electrodos enterrados en el suelo, con el objeto de conseguir que el conjunto de instalaciones, edificios y superficie próxima del terreno no tenga diferencias de potencial peligrosas y que al mismo tiempo permita el paso a tierra de las corrientes de falla o la descarga de origen atmosférico (rayos).</a:t>
            </a:r>
          </a:p>
        </p:txBody>
      </p:sp>
      <p:sp>
        <p:nvSpPr>
          <p:cNvPr id="394243" name="Text Box 3"/>
          <p:cNvSpPr txBox="1">
            <a:spLocks noChangeArrowheads="1"/>
          </p:cNvSpPr>
          <p:nvPr/>
        </p:nvSpPr>
        <p:spPr bwMode="auto">
          <a:xfrm>
            <a:off x="684213" y="476250"/>
            <a:ext cx="7921625" cy="457200"/>
          </a:xfrm>
          <a:prstGeom prst="rect">
            <a:avLst/>
          </a:prstGeom>
          <a:noFill/>
          <a:ln w="9525">
            <a:noFill/>
            <a:miter lim="800000"/>
            <a:headEnd/>
            <a:tailEnd/>
          </a:ln>
        </p:spPr>
        <p:txBody>
          <a:bodyPr>
            <a:spAutoFit/>
          </a:bodyPr>
          <a:lstStyle/>
          <a:p>
            <a:pPr algn="ctr">
              <a:spcBef>
                <a:spcPct val="50000"/>
              </a:spcBef>
            </a:pPr>
            <a:r>
              <a:rPr lang="en-US" sz="2400" b="1"/>
              <a:t>INSTALACIONES ELÉCTRICAS</a:t>
            </a:r>
            <a:endParaRPr lang="es-ES" sz="24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xit" presetSubtype="10" fill="remove" grpId="0" nodeType="withEffect">
                                  <p:stCondLst>
                                    <p:cond delay="0"/>
                                  </p:stCondLst>
                                  <p:childTnLst>
                                    <p:animEffect transition="out" filter="checkerboard(across)">
                                      <p:cBhvr>
                                        <p:cTn id="6" dur="500"/>
                                        <p:tgtEl>
                                          <p:spTgt spid="394243"/>
                                        </p:tgtEl>
                                      </p:cBhvr>
                                    </p:animEffect>
                                    <p:set>
                                      <p:cBhvr>
                                        <p:cTn id="7" dur="1" fill="hold">
                                          <p:stCondLst>
                                            <p:cond delay="499"/>
                                          </p:stCondLst>
                                        </p:cTn>
                                        <p:tgtEl>
                                          <p:spTgt spid="39424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24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s-ES" sz="3200" b="1" smtClean="0"/>
              <a:t>PRIMER CÓDIGO ELÉCTRICO NACIONAL</a:t>
            </a:r>
            <a:endParaRPr lang="es-ES" sz="3000" b="1" smtClean="0">
              <a:solidFill>
                <a:schemeClr val="tx1"/>
              </a:solidFill>
            </a:endParaRPr>
          </a:p>
        </p:txBody>
      </p:sp>
      <p:sp>
        <p:nvSpPr>
          <p:cNvPr id="21507" name="Rectangle 3"/>
          <p:cNvSpPr>
            <a:spLocks noGrp="1" noChangeArrowheads="1"/>
          </p:cNvSpPr>
          <p:nvPr>
            <p:ph idx="1"/>
          </p:nvPr>
        </p:nvSpPr>
        <p:spPr/>
        <p:txBody>
          <a:bodyPr/>
          <a:lstStyle/>
          <a:p>
            <a:pPr marL="342900" indent="-342900" algn="just">
              <a:spcBef>
                <a:spcPct val="0"/>
              </a:spcBef>
              <a:buFont typeface="Georgia" pitchFamily="18" charset="0"/>
              <a:buNone/>
              <a:defRPr/>
            </a:pPr>
            <a:r>
              <a:rPr lang="es-ES" sz="1800" dirty="0" smtClean="0">
                <a:latin typeface="Arial" charset="0"/>
              </a:rPr>
              <a:t>La AEP (Asociación Electrotécnica Peruana) solicita al Ministerio de Fomento y Obras Públicas, la autorización para la formulación del Código de Electricidad Nacional, queda autorizada mediante la Resolución Suprema N° 1004, del 23 de septiembre de 1946</a:t>
            </a:r>
          </a:p>
          <a:p>
            <a:pPr marL="342900" indent="-342900" algn="just">
              <a:spcBef>
                <a:spcPct val="0"/>
              </a:spcBef>
              <a:buFont typeface="Georgia" pitchFamily="18" charset="0"/>
              <a:buNone/>
              <a:defRPr/>
            </a:pPr>
            <a:endParaRPr lang="es-ES" sz="1800" dirty="0" smtClean="0">
              <a:latin typeface="Arial" charset="0"/>
            </a:endParaRPr>
          </a:p>
          <a:p>
            <a:pPr marL="342900" indent="-342900" algn="just">
              <a:spcBef>
                <a:spcPct val="0"/>
              </a:spcBef>
              <a:buFont typeface="Georgia" pitchFamily="18" charset="0"/>
              <a:buNone/>
              <a:defRPr/>
            </a:pPr>
            <a:r>
              <a:rPr lang="es-ES" sz="1800" dirty="0" smtClean="0">
                <a:latin typeface="Arial" charset="0"/>
              </a:rPr>
              <a:t>Y mediante R.S. N° 2, del 05 de enero de 1955, se aprueba el Código Eléctrico Nacional</a:t>
            </a:r>
          </a:p>
          <a:p>
            <a:pPr>
              <a:buFont typeface="Georgia" pitchFamily="18" charset="0"/>
              <a:buNone/>
              <a:defRPr/>
            </a:pPr>
            <a:endParaRPr lang="es-E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2"/>
          <a:srcRect/>
          <a:stretch>
            <a:fillRect/>
          </a:stretch>
        </p:blipFill>
        <p:spPr bwMode="auto">
          <a:xfrm>
            <a:off x="357188" y="1571625"/>
            <a:ext cx="8358187" cy="43195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3 CuadroTexto"/>
          <p:cNvSpPr txBox="1">
            <a:spLocks noChangeArrowheads="1"/>
          </p:cNvSpPr>
          <p:nvPr/>
        </p:nvSpPr>
        <p:spPr bwMode="auto">
          <a:xfrm>
            <a:off x="428625" y="1571625"/>
            <a:ext cx="3857625" cy="830263"/>
          </a:xfrm>
          <a:prstGeom prst="rect">
            <a:avLst/>
          </a:prstGeom>
          <a:solidFill>
            <a:srgbClr val="FFFF00"/>
          </a:solidFill>
          <a:ln w="9525">
            <a:solidFill>
              <a:schemeClr val="tx1"/>
            </a:solidFill>
            <a:miter lim="800000"/>
            <a:headEnd/>
            <a:tailEnd/>
          </a:ln>
        </p:spPr>
        <p:txBody>
          <a:bodyPr>
            <a:spAutoFit/>
          </a:bodyPr>
          <a:lstStyle/>
          <a:p>
            <a:pPr algn="just"/>
            <a:r>
              <a:rPr lang="es-PE" sz="1600" b="1">
                <a:latin typeface="Times New Roman" pitchFamily="18" charset="0"/>
                <a:cs typeface="Times New Roman" pitchFamily="18" charset="0"/>
              </a:rPr>
              <a:t>1955</a:t>
            </a:r>
            <a:r>
              <a:rPr lang="es-PE" sz="1600">
                <a:latin typeface="Times New Roman" pitchFamily="18" charset="0"/>
                <a:cs typeface="Times New Roman" pitchFamily="18" charset="0"/>
              </a:rPr>
              <a:t>………Se aprueba el CODIGO ELECTRICO NACIONAL </a:t>
            </a:r>
            <a:r>
              <a:rPr lang="es-PE" sz="1600" b="1">
                <a:latin typeface="Times New Roman" pitchFamily="18" charset="0"/>
                <a:cs typeface="Times New Roman" pitchFamily="18" charset="0"/>
              </a:rPr>
              <a:t>(Capítulos: Generación y Transmisión) </a:t>
            </a:r>
            <a:endParaRPr lang="es-ES" sz="1600" b="1">
              <a:latin typeface="Times New Roman" pitchFamily="18" charset="0"/>
              <a:cs typeface="Times New Roman" pitchFamily="18" charset="0"/>
            </a:endParaRPr>
          </a:p>
        </p:txBody>
      </p:sp>
      <p:sp>
        <p:nvSpPr>
          <p:cNvPr id="54275" name="4 CuadroTexto"/>
          <p:cNvSpPr txBox="1">
            <a:spLocks noChangeArrowheads="1"/>
          </p:cNvSpPr>
          <p:nvPr/>
        </p:nvSpPr>
        <p:spPr bwMode="auto">
          <a:xfrm>
            <a:off x="428625" y="4786313"/>
            <a:ext cx="3857625" cy="584200"/>
          </a:xfrm>
          <a:prstGeom prst="rect">
            <a:avLst/>
          </a:prstGeom>
          <a:solidFill>
            <a:srgbClr val="FFFF00"/>
          </a:solidFill>
          <a:ln w="9525">
            <a:solidFill>
              <a:schemeClr val="tx1"/>
            </a:solidFill>
            <a:miter lim="800000"/>
            <a:headEnd/>
            <a:tailEnd/>
          </a:ln>
        </p:spPr>
        <p:txBody>
          <a:bodyPr>
            <a:spAutoFit/>
          </a:bodyPr>
          <a:lstStyle/>
          <a:p>
            <a:pPr algn="just"/>
            <a:r>
              <a:rPr lang="es-PE" sz="1600" b="1">
                <a:latin typeface="Times New Roman" pitchFamily="18" charset="0"/>
                <a:cs typeface="Times New Roman" pitchFamily="18" charset="0"/>
              </a:rPr>
              <a:t>1978</a:t>
            </a:r>
            <a:r>
              <a:rPr lang="es-PE" sz="1600">
                <a:latin typeface="Times New Roman" pitchFamily="18" charset="0"/>
                <a:cs typeface="Times New Roman" pitchFamily="18" charset="0"/>
              </a:rPr>
              <a:t>………Se aprueba el </a:t>
            </a:r>
            <a:r>
              <a:rPr lang="es-PE" sz="1600" b="1">
                <a:latin typeface="Times New Roman" pitchFamily="18" charset="0"/>
                <a:cs typeface="Times New Roman" pitchFamily="18" charset="0"/>
              </a:rPr>
              <a:t>TOMO I </a:t>
            </a:r>
            <a:r>
              <a:rPr lang="es-PE" sz="1600">
                <a:latin typeface="Times New Roman" pitchFamily="18" charset="0"/>
                <a:cs typeface="Times New Roman" pitchFamily="18" charset="0"/>
              </a:rPr>
              <a:t>del CODIGO ELECTRICO NACIONAL</a:t>
            </a:r>
            <a:endParaRPr lang="es-ES" sz="1600">
              <a:latin typeface="Times New Roman" pitchFamily="18" charset="0"/>
              <a:cs typeface="Times New Roman" pitchFamily="18" charset="0"/>
            </a:endParaRPr>
          </a:p>
        </p:txBody>
      </p:sp>
      <p:sp>
        <p:nvSpPr>
          <p:cNvPr id="54276" name="5 CuadroTexto"/>
          <p:cNvSpPr txBox="1">
            <a:spLocks noChangeArrowheads="1"/>
          </p:cNvSpPr>
          <p:nvPr/>
        </p:nvSpPr>
        <p:spPr bwMode="auto">
          <a:xfrm>
            <a:off x="428625" y="2571750"/>
            <a:ext cx="3857625" cy="830263"/>
          </a:xfrm>
          <a:prstGeom prst="rect">
            <a:avLst/>
          </a:prstGeom>
          <a:solidFill>
            <a:srgbClr val="FFFF00"/>
          </a:solidFill>
          <a:ln w="9525">
            <a:solidFill>
              <a:schemeClr val="tx1"/>
            </a:solidFill>
            <a:miter lim="800000"/>
            <a:headEnd/>
            <a:tailEnd/>
          </a:ln>
        </p:spPr>
        <p:txBody>
          <a:bodyPr>
            <a:spAutoFit/>
          </a:bodyPr>
          <a:lstStyle/>
          <a:p>
            <a:pPr algn="just"/>
            <a:r>
              <a:rPr lang="es-PE" sz="1600" b="1">
                <a:latin typeface="Times New Roman" pitchFamily="18" charset="0"/>
                <a:cs typeface="Times New Roman" pitchFamily="18" charset="0"/>
              </a:rPr>
              <a:t>1978</a:t>
            </a:r>
            <a:r>
              <a:rPr lang="es-PE" sz="1600">
                <a:latin typeface="Times New Roman" pitchFamily="18" charset="0"/>
                <a:cs typeface="Times New Roman" pitchFamily="18" charset="0"/>
              </a:rPr>
              <a:t>………Se aprueba el </a:t>
            </a:r>
            <a:r>
              <a:rPr lang="es-PE" sz="1600" b="1">
                <a:latin typeface="Times New Roman" pitchFamily="18" charset="0"/>
                <a:cs typeface="Times New Roman" pitchFamily="18" charset="0"/>
              </a:rPr>
              <a:t>TOMO IV Sistema de Distribución</a:t>
            </a:r>
            <a:r>
              <a:rPr lang="es-PE" sz="1600">
                <a:latin typeface="Times New Roman" pitchFamily="18" charset="0"/>
                <a:cs typeface="Times New Roman" pitchFamily="18" charset="0"/>
              </a:rPr>
              <a:t> del CODIGO ELECTRICO NACIONAL</a:t>
            </a:r>
            <a:endParaRPr lang="es-ES" sz="1600">
              <a:latin typeface="Times New Roman" pitchFamily="18" charset="0"/>
              <a:cs typeface="Times New Roman" pitchFamily="18" charset="0"/>
            </a:endParaRPr>
          </a:p>
        </p:txBody>
      </p:sp>
      <p:sp>
        <p:nvSpPr>
          <p:cNvPr id="54277" name="6 CuadroTexto"/>
          <p:cNvSpPr txBox="1">
            <a:spLocks noChangeArrowheads="1"/>
          </p:cNvSpPr>
          <p:nvPr/>
        </p:nvSpPr>
        <p:spPr bwMode="auto">
          <a:xfrm>
            <a:off x="428625" y="5500688"/>
            <a:ext cx="3857625" cy="830262"/>
          </a:xfrm>
          <a:prstGeom prst="rect">
            <a:avLst/>
          </a:prstGeom>
          <a:solidFill>
            <a:srgbClr val="FFFF00"/>
          </a:solidFill>
          <a:ln w="9525">
            <a:solidFill>
              <a:schemeClr val="tx1"/>
            </a:solidFill>
            <a:miter lim="800000"/>
            <a:headEnd/>
            <a:tailEnd/>
          </a:ln>
        </p:spPr>
        <p:txBody>
          <a:bodyPr>
            <a:spAutoFit/>
          </a:bodyPr>
          <a:lstStyle/>
          <a:p>
            <a:pPr algn="just"/>
            <a:r>
              <a:rPr lang="es-PE" sz="1600" b="1">
                <a:latin typeface="Times New Roman" pitchFamily="18" charset="0"/>
                <a:cs typeface="Times New Roman" pitchFamily="18" charset="0"/>
              </a:rPr>
              <a:t>1982</a:t>
            </a:r>
            <a:r>
              <a:rPr lang="es-PE" sz="1600">
                <a:latin typeface="Times New Roman" pitchFamily="18" charset="0"/>
                <a:cs typeface="Times New Roman" pitchFamily="18" charset="0"/>
              </a:rPr>
              <a:t>………Se aprueba el </a:t>
            </a:r>
            <a:r>
              <a:rPr lang="es-PE" sz="1600" b="1">
                <a:latin typeface="Times New Roman" pitchFamily="18" charset="0"/>
                <a:cs typeface="Times New Roman" pitchFamily="18" charset="0"/>
              </a:rPr>
              <a:t>TOMO V Sistema de Utilización </a:t>
            </a:r>
            <a:r>
              <a:rPr lang="es-PE" sz="1600">
                <a:latin typeface="Times New Roman" pitchFamily="18" charset="0"/>
                <a:cs typeface="Times New Roman" pitchFamily="18" charset="0"/>
              </a:rPr>
              <a:t>del CODIGO ELECTRICO NACIONAL </a:t>
            </a:r>
            <a:endParaRPr lang="es-ES" sz="1600">
              <a:latin typeface="Times New Roman" pitchFamily="18" charset="0"/>
              <a:cs typeface="Times New Roman" pitchFamily="18" charset="0"/>
            </a:endParaRPr>
          </a:p>
        </p:txBody>
      </p:sp>
      <p:sp>
        <p:nvSpPr>
          <p:cNvPr id="54278" name="7 CuadroTexto"/>
          <p:cNvSpPr txBox="1">
            <a:spLocks noChangeArrowheads="1"/>
          </p:cNvSpPr>
          <p:nvPr/>
        </p:nvSpPr>
        <p:spPr bwMode="auto">
          <a:xfrm>
            <a:off x="4357688" y="4714875"/>
            <a:ext cx="2571750" cy="1784350"/>
          </a:xfrm>
          <a:prstGeom prst="rect">
            <a:avLst/>
          </a:prstGeom>
          <a:solidFill>
            <a:srgbClr val="FF7C80"/>
          </a:solidFill>
          <a:ln w="9525">
            <a:solidFill>
              <a:schemeClr val="tx1"/>
            </a:solidFill>
            <a:miter lim="800000"/>
            <a:headEnd/>
            <a:tailEnd/>
          </a:ln>
        </p:spPr>
        <p:txBody>
          <a:bodyPr>
            <a:spAutoFit/>
          </a:bodyPr>
          <a:lstStyle/>
          <a:p>
            <a:pPr algn="just"/>
            <a:r>
              <a:rPr lang="es-PE" sz="1800" b="1">
                <a:solidFill>
                  <a:schemeClr val="bg1"/>
                </a:solidFill>
                <a:latin typeface="Times New Roman" pitchFamily="18" charset="0"/>
                <a:cs typeface="Times New Roman" pitchFamily="18" charset="0"/>
              </a:rPr>
              <a:t>2006</a:t>
            </a:r>
            <a:r>
              <a:rPr lang="es-PE" sz="1800">
                <a:solidFill>
                  <a:schemeClr val="bg1"/>
                </a:solidFill>
                <a:latin typeface="Times New Roman" pitchFamily="18" charset="0"/>
                <a:cs typeface="Times New Roman" pitchFamily="18" charset="0"/>
              </a:rPr>
              <a:t>………Se aprueba el </a:t>
            </a:r>
            <a:r>
              <a:rPr lang="es-PE" sz="1800" b="1">
                <a:solidFill>
                  <a:schemeClr val="bg1"/>
                </a:solidFill>
                <a:latin typeface="Times New Roman" pitchFamily="18" charset="0"/>
                <a:cs typeface="Times New Roman" pitchFamily="18" charset="0"/>
              </a:rPr>
              <a:t>CODIGO NACIONAL DE ELECTRICIDAD – </a:t>
            </a:r>
            <a:r>
              <a:rPr lang="es-PE" b="1">
                <a:solidFill>
                  <a:schemeClr val="bg1"/>
                </a:solidFill>
                <a:cs typeface="Arial" pitchFamily="34" charset="0"/>
              </a:rPr>
              <a:t>UTILIZACION</a:t>
            </a:r>
            <a:r>
              <a:rPr lang="es-PE" sz="1800">
                <a:solidFill>
                  <a:schemeClr val="bg1"/>
                </a:solidFill>
                <a:latin typeface="Times New Roman" pitchFamily="18" charset="0"/>
                <a:cs typeface="Times New Roman" pitchFamily="18" charset="0"/>
              </a:rPr>
              <a:t>, entrando en vigencia el </a:t>
            </a:r>
          </a:p>
          <a:p>
            <a:pPr algn="just"/>
            <a:r>
              <a:rPr lang="es-PE" sz="1800" b="1">
                <a:solidFill>
                  <a:schemeClr val="bg1"/>
                </a:solidFill>
                <a:latin typeface="Times New Roman" pitchFamily="18" charset="0"/>
                <a:cs typeface="Times New Roman" pitchFamily="18" charset="0"/>
              </a:rPr>
              <a:t>1 de Julio 2006</a:t>
            </a:r>
            <a:endParaRPr lang="es-ES" sz="1800" b="1">
              <a:solidFill>
                <a:schemeClr val="bg1"/>
              </a:solidFill>
              <a:latin typeface="Times New Roman" pitchFamily="18" charset="0"/>
              <a:cs typeface="Times New Roman" pitchFamily="18" charset="0"/>
            </a:endParaRPr>
          </a:p>
        </p:txBody>
      </p:sp>
      <p:sp>
        <p:nvSpPr>
          <p:cNvPr id="54279" name="8 CuadroTexto"/>
          <p:cNvSpPr txBox="1">
            <a:spLocks noChangeArrowheads="1"/>
          </p:cNvSpPr>
          <p:nvPr/>
        </p:nvSpPr>
        <p:spPr bwMode="auto">
          <a:xfrm>
            <a:off x="4357688" y="1643063"/>
            <a:ext cx="2571750" cy="1784350"/>
          </a:xfrm>
          <a:prstGeom prst="rect">
            <a:avLst/>
          </a:prstGeom>
          <a:solidFill>
            <a:srgbClr val="FF7C80"/>
          </a:solidFill>
          <a:ln w="9525">
            <a:solidFill>
              <a:schemeClr val="tx1"/>
            </a:solidFill>
            <a:miter lim="800000"/>
            <a:headEnd/>
            <a:tailEnd/>
          </a:ln>
        </p:spPr>
        <p:txBody>
          <a:bodyPr>
            <a:spAutoFit/>
          </a:bodyPr>
          <a:lstStyle/>
          <a:p>
            <a:pPr algn="just"/>
            <a:r>
              <a:rPr lang="es-PE" sz="1800" b="1">
                <a:solidFill>
                  <a:schemeClr val="bg1"/>
                </a:solidFill>
                <a:latin typeface="Times New Roman" pitchFamily="18" charset="0"/>
                <a:cs typeface="Times New Roman" pitchFamily="18" charset="0"/>
              </a:rPr>
              <a:t>2001</a:t>
            </a:r>
            <a:r>
              <a:rPr lang="es-PE" sz="1800">
                <a:solidFill>
                  <a:schemeClr val="bg1"/>
                </a:solidFill>
                <a:latin typeface="Times New Roman" pitchFamily="18" charset="0"/>
                <a:cs typeface="Times New Roman" pitchFamily="18" charset="0"/>
              </a:rPr>
              <a:t>………Se aprueba el </a:t>
            </a:r>
            <a:r>
              <a:rPr lang="es-PE" sz="1800" b="1">
                <a:solidFill>
                  <a:schemeClr val="bg1"/>
                </a:solidFill>
                <a:latin typeface="Times New Roman" pitchFamily="18" charset="0"/>
                <a:cs typeface="Times New Roman" pitchFamily="18" charset="0"/>
              </a:rPr>
              <a:t>CODIGO NACIONAL DE ELECTRICIDAD – </a:t>
            </a:r>
            <a:r>
              <a:rPr lang="es-PE" b="1">
                <a:solidFill>
                  <a:schemeClr val="bg1"/>
                </a:solidFill>
                <a:cs typeface="Arial" pitchFamily="34" charset="0"/>
              </a:rPr>
              <a:t>SUMINISTRO 2001</a:t>
            </a:r>
            <a:r>
              <a:rPr lang="es-PE" sz="1800">
                <a:solidFill>
                  <a:schemeClr val="bg1"/>
                </a:solidFill>
                <a:latin typeface="Times New Roman" pitchFamily="18" charset="0"/>
                <a:cs typeface="Times New Roman" pitchFamily="18" charset="0"/>
              </a:rPr>
              <a:t>, entrando en vigencia el </a:t>
            </a:r>
          </a:p>
          <a:p>
            <a:pPr algn="just"/>
            <a:r>
              <a:rPr lang="es-PE" sz="1800" b="1">
                <a:solidFill>
                  <a:schemeClr val="bg1"/>
                </a:solidFill>
                <a:latin typeface="Times New Roman" pitchFamily="18" charset="0"/>
                <a:cs typeface="Times New Roman" pitchFamily="18" charset="0"/>
              </a:rPr>
              <a:t>1 de Julio 2002</a:t>
            </a:r>
            <a:endParaRPr lang="es-ES" sz="1800" b="1">
              <a:solidFill>
                <a:schemeClr val="bg1"/>
              </a:solidFill>
              <a:latin typeface="Times New Roman" pitchFamily="18" charset="0"/>
              <a:cs typeface="Times New Roman" pitchFamily="18" charset="0"/>
            </a:endParaRPr>
          </a:p>
        </p:txBody>
      </p:sp>
      <p:pic>
        <p:nvPicPr>
          <p:cNvPr id="54280" name="Picture 2"/>
          <p:cNvPicPr>
            <a:picLocks noChangeAspect="1" noChangeArrowheads="1"/>
          </p:cNvPicPr>
          <p:nvPr/>
        </p:nvPicPr>
        <p:blipFill>
          <a:blip r:embed="rId2"/>
          <a:srcRect/>
          <a:stretch>
            <a:fillRect/>
          </a:stretch>
        </p:blipFill>
        <p:spPr bwMode="auto">
          <a:xfrm>
            <a:off x="7143750" y="1143000"/>
            <a:ext cx="1571625" cy="2455863"/>
          </a:xfrm>
          <a:prstGeom prst="rect">
            <a:avLst/>
          </a:prstGeom>
          <a:noFill/>
          <a:ln w="9525">
            <a:noFill/>
            <a:miter lim="800000"/>
            <a:headEnd/>
            <a:tailEnd/>
          </a:ln>
        </p:spPr>
      </p:pic>
      <p:pic>
        <p:nvPicPr>
          <p:cNvPr id="54281" name="Picture 3"/>
          <p:cNvPicPr>
            <a:picLocks noChangeAspect="1" noChangeArrowheads="1"/>
          </p:cNvPicPr>
          <p:nvPr/>
        </p:nvPicPr>
        <p:blipFill>
          <a:blip r:embed="rId3"/>
          <a:srcRect/>
          <a:stretch>
            <a:fillRect/>
          </a:stretch>
        </p:blipFill>
        <p:spPr bwMode="auto">
          <a:xfrm>
            <a:off x="7143750" y="4214813"/>
            <a:ext cx="1571625" cy="2409825"/>
          </a:xfrm>
          <a:prstGeom prst="rect">
            <a:avLst/>
          </a:prstGeom>
          <a:noFill/>
          <a:ln w="9525">
            <a:noFill/>
            <a:miter lim="800000"/>
            <a:headEnd/>
            <a:tailEnd/>
          </a:ln>
        </p:spPr>
      </p:pic>
      <p:sp>
        <p:nvSpPr>
          <p:cNvPr id="54282" name="1 Título"/>
          <p:cNvSpPr>
            <a:spLocks noGrp="1"/>
          </p:cNvSpPr>
          <p:nvPr>
            <p:ph type="title"/>
          </p:nvPr>
        </p:nvSpPr>
        <p:spPr>
          <a:xfrm>
            <a:off x="4429125" y="642938"/>
            <a:ext cx="2286000" cy="781050"/>
          </a:xfrm>
          <a:solidFill>
            <a:srgbClr val="FF7C80"/>
          </a:solidFill>
        </p:spPr>
        <p:txBody>
          <a:bodyPr/>
          <a:lstStyle/>
          <a:p>
            <a:pPr algn="ctr"/>
            <a:r>
              <a:rPr lang="es-ES" sz="2400" b="1" smtClean="0">
                <a:solidFill>
                  <a:schemeClr val="bg1"/>
                </a:solidFill>
                <a:latin typeface="Times New Roman" pitchFamily="18" charset="0"/>
                <a:cs typeface="Times New Roman" pitchFamily="18" charset="0"/>
              </a:rPr>
              <a:t>VIGENTES</a:t>
            </a:r>
            <a:endParaRPr lang="es-ES" sz="2400" smtClean="0">
              <a:solidFill>
                <a:schemeClr val="bg1"/>
              </a:solidFill>
              <a:latin typeface="Times New Roman" pitchFamily="18" charset="0"/>
              <a:cs typeface="Times New Roman" pitchFamily="18" charset="0"/>
            </a:endParaRPr>
          </a:p>
        </p:txBody>
      </p:sp>
      <p:sp>
        <p:nvSpPr>
          <p:cNvPr id="16" name="1 Título"/>
          <p:cNvSpPr txBox="1">
            <a:spLocks/>
          </p:cNvSpPr>
          <p:nvPr/>
        </p:nvSpPr>
        <p:spPr bwMode="auto">
          <a:xfrm>
            <a:off x="1285875" y="642938"/>
            <a:ext cx="2428875" cy="785812"/>
          </a:xfrm>
          <a:prstGeom prst="rect">
            <a:avLst/>
          </a:prstGeom>
          <a:solidFill>
            <a:srgbClr val="FFFF00"/>
          </a:solidFill>
          <a:ln w="9525">
            <a:noFill/>
            <a:miter lim="800000"/>
            <a:headEnd/>
            <a:tailEnd/>
          </a:ln>
        </p:spPr>
        <p:txBody>
          <a:bodyPr anchor="ctr"/>
          <a:lstStyle/>
          <a:p>
            <a:pPr algn="ctr" eaLnBrk="0" hangingPunct="0">
              <a:defRPr/>
            </a:pPr>
            <a:r>
              <a:rPr lang="es-ES" sz="2400" b="1" dirty="0" smtClean="0">
                <a:latin typeface="Times New Roman" pitchFamily="18" charset="0"/>
                <a:ea typeface="+mj-ea"/>
                <a:cs typeface="Times New Roman" pitchFamily="18" charset="0"/>
              </a:rPr>
              <a:t>NO VIGENTES</a:t>
            </a:r>
            <a:endParaRPr lang="es-ES" sz="2400" dirty="0">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Título"/>
          <p:cNvSpPr>
            <a:spLocks noGrp="1"/>
          </p:cNvSpPr>
          <p:nvPr>
            <p:ph type="title"/>
          </p:nvPr>
        </p:nvSpPr>
        <p:spPr/>
        <p:txBody>
          <a:bodyPr>
            <a:normAutofit fontScale="90000"/>
          </a:bodyPr>
          <a:lstStyle/>
          <a:p>
            <a:r>
              <a:rPr lang="es-PE" smtClean="0"/>
              <a:t>www.minem.gob.pe</a:t>
            </a:r>
            <a:br>
              <a:rPr lang="es-PE" smtClean="0"/>
            </a:br>
            <a:endParaRPr lang="es-ES" smtClean="0"/>
          </a:p>
        </p:txBody>
      </p:sp>
      <p:pic>
        <p:nvPicPr>
          <p:cNvPr id="61443" name="Picture 4"/>
          <p:cNvPicPr>
            <a:picLocks noChangeAspect="1" noChangeArrowheads="1"/>
          </p:cNvPicPr>
          <p:nvPr/>
        </p:nvPicPr>
        <p:blipFill>
          <a:blip r:embed="rId2"/>
          <a:srcRect/>
          <a:stretch>
            <a:fillRect/>
          </a:stretch>
        </p:blipFill>
        <p:spPr bwMode="auto">
          <a:xfrm>
            <a:off x="5500688" y="714375"/>
            <a:ext cx="2286000" cy="5786438"/>
          </a:xfrm>
          <a:prstGeom prst="rect">
            <a:avLst/>
          </a:prstGeom>
          <a:noFill/>
          <a:ln w="9525">
            <a:noFill/>
            <a:miter lim="800000"/>
            <a:headEnd/>
            <a:tailEnd/>
          </a:ln>
        </p:spPr>
      </p:pic>
      <p:sp>
        <p:nvSpPr>
          <p:cNvPr id="7" name="6 Rectángulo redondeado"/>
          <p:cNvSpPr/>
          <p:nvPr/>
        </p:nvSpPr>
        <p:spPr>
          <a:xfrm>
            <a:off x="5783263" y="4116388"/>
            <a:ext cx="2143125" cy="428625"/>
          </a:xfrm>
          <a:prstGeom prst="roundRect">
            <a:avLst/>
          </a:prstGeom>
          <a:solidFill>
            <a:srgbClr val="FF0000">
              <a:alpha val="49000"/>
            </a:srgbClr>
          </a:solid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pic>
        <p:nvPicPr>
          <p:cNvPr id="61445" name="Picture 6"/>
          <p:cNvPicPr>
            <a:picLocks noChangeAspect="1" noChangeArrowheads="1"/>
          </p:cNvPicPr>
          <p:nvPr/>
        </p:nvPicPr>
        <p:blipFill>
          <a:blip r:embed="rId3"/>
          <a:srcRect l="14648" t="15936" r="54297" b="34375"/>
          <a:stretch>
            <a:fillRect/>
          </a:stretch>
        </p:blipFill>
        <p:spPr bwMode="auto">
          <a:xfrm>
            <a:off x="785813" y="1928813"/>
            <a:ext cx="3786187" cy="37861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6"/>
          <p:cNvPicPr>
            <a:picLocks noChangeAspect="1" noChangeArrowheads="1"/>
          </p:cNvPicPr>
          <p:nvPr/>
        </p:nvPicPr>
        <p:blipFill>
          <a:blip r:embed="rId2"/>
          <a:srcRect l="9180" t="1875" r="12891" b="3436"/>
          <a:stretch>
            <a:fillRect/>
          </a:stretch>
        </p:blipFill>
        <p:spPr bwMode="auto">
          <a:xfrm>
            <a:off x="42863" y="14288"/>
            <a:ext cx="8929687" cy="6781800"/>
          </a:xfrm>
          <a:prstGeom prst="rect">
            <a:avLst/>
          </a:prstGeom>
          <a:noFill/>
          <a:ln w="9525">
            <a:noFill/>
            <a:miter lim="800000"/>
            <a:headEnd/>
            <a:tailEnd/>
          </a:ln>
        </p:spPr>
      </p:pic>
      <p:sp>
        <p:nvSpPr>
          <p:cNvPr id="5" name="4 Rectángulo redondeado"/>
          <p:cNvSpPr/>
          <p:nvPr/>
        </p:nvSpPr>
        <p:spPr>
          <a:xfrm>
            <a:off x="2643188" y="5429250"/>
            <a:ext cx="5643562" cy="428625"/>
          </a:xfrm>
          <a:prstGeom prst="roundRect">
            <a:avLst/>
          </a:prstGeom>
          <a:solidFill>
            <a:srgbClr val="FF0000">
              <a:alpha val="49000"/>
            </a:srgbClr>
          </a:solid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Título"/>
          <p:cNvSpPr>
            <a:spLocks noGrp="1"/>
          </p:cNvSpPr>
          <p:nvPr>
            <p:ph type="title"/>
          </p:nvPr>
        </p:nvSpPr>
        <p:spPr>
          <a:xfrm>
            <a:off x="428625" y="2071688"/>
            <a:ext cx="8229600" cy="2857500"/>
          </a:xfrm>
        </p:spPr>
        <p:txBody>
          <a:bodyPr/>
          <a:lstStyle/>
          <a:p>
            <a:pPr eaLnBrk="1" hangingPunct="1"/>
            <a:r>
              <a:rPr lang="es-ES" b="1" smtClean="0"/>
              <a:t>COMPONENTES DE UNA INSTALACIÓN ELÉCTRICA</a:t>
            </a:r>
            <a:br>
              <a:rPr lang="es-ES" b="1" smtClean="0"/>
            </a:br>
            <a:r>
              <a:rPr lang="es-ES" b="1" smtClean="0"/>
              <a:t>INDUSTRIAL</a:t>
            </a:r>
            <a:endParaRPr lang="es-ES"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4213" y="1341438"/>
            <a:ext cx="7772400" cy="1143000"/>
          </a:xfrm>
        </p:spPr>
        <p:txBody>
          <a:bodyPr rtlCol="0">
            <a:normAutofit fontScale="90000"/>
          </a:bodyPr>
          <a:lstStyle/>
          <a:p>
            <a:pPr eaLnBrk="1" fontAlgn="auto" hangingPunct="1">
              <a:spcAft>
                <a:spcPts val="0"/>
              </a:spcAft>
              <a:defRPr/>
            </a:pPr>
            <a:r>
              <a:rPr lang="es-MX" sz="2600" b="1" smtClean="0">
                <a:cs typeface="Times New Roman" pitchFamily="18" charset="0"/>
                <a:sym typeface="Symbol" pitchFamily="18" charset="2"/>
              </a:rPr>
              <a:t></a:t>
            </a:r>
            <a:r>
              <a:rPr lang="es-MX" sz="2600" b="1" smtClean="0">
                <a:cs typeface="Times New Roman" pitchFamily="18" charset="0"/>
              </a:rPr>
              <a:t>COMPONENTES DE UNA INSTALACIÓN ELÉCTRICA INDUSTRIAL</a:t>
            </a:r>
            <a:r>
              <a:rPr lang="es-MX" sz="2600" b="1" smtClean="0">
                <a:cs typeface="Times New Roman" pitchFamily="18" charset="0"/>
                <a:sym typeface="Symbol" pitchFamily="18" charset="2"/>
              </a:rPr>
              <a:t></a:t>
            </a:r>
            <a:r>
              <a:rPr lang="es-PE" sz="2600" smtClean="0">
                <a:cs typeface="Times New Roman" pitchFamily="18" charset="0"/>
              </a:rPr>
              <a:t/>
            </a:r>
            <a:br>
              <a:rPr lang="es-PE" sz="2600" smtClean="0">
                <a:cs typeface="Times New Roman" pitchFamily="18" charset="0"/>
              </a:rPr>
            </a:br>
            <a:endParaRPr lang="es-PE" sz="2600" smtClean="0">
              <a:cs typeface="Times New Roman" pitchFamily="18" charset="0"/>
            </a:endParaRPr>
          </a:p>
        </p:txBody>
      </p:sp>
      <p:sp>
        <p:nvSpPr>
          <p:cNvPr id="22531" name="Rectangle 3"/>
          <p:cNvSpPr>
            <a:spLocks noGrp="1" noChangeArrowheads="1"/>
          </p:cNvSpPr>
          <p:nvPr>
            <p:ph idx="1"/>
          </p:nvPr>
        </p:nvSpPr>
        <p:spPr>
          <a:xfrm>
            <a:off x="500034" y="2285992"/>
            <a:ext cx="8229600" cy="2933700"/>
          </a:xfrm>
        </p:spPr>
        <p:txBody>
          <a:bodyPr/>
          <a:lstStyle/>
          <a:p>
            <a:pPr eaLnBrk="1" hangingPunct="1"/>
            <a:r>
              <a:rPr lang="es-MX" sz="2400" b="1" dirty="0" smtClean="0">
                <a:cs typeface="Times New Roman" pitchFamily="18" charset="0"/>
              </a:rPr>
              <a:t> </a:t>
            </a:r>
            <a:r>
              <a:rPr lang="es-MX" sz="2400" dirty="0" smtClean="0">
                <a:cs typeface="Times New Roman" pitchFamily="18" charset="0"/>
              </a:rPr>
              <a:t>Las canalizaciones eléctricas.</a:t>
            </a:r>
          </a:p>
          <a:p>
            <a:pPr eaLnBrk="1" hangingPunct="1"/>
            <a:r>
              <a:rPr lang="es-MX" sz="2400" dirty="0" smtClean="0">
                <a:cs typeface="Times New Roman" pitchFamily="18" charset="0"/>
              </a:rPr>
              <a:t> Los conductores eléctricos.</a:t>
            </a:r>
          </a:p>
          <a:p>
            <a:pPr eaLnBrk="1" hangingPunct="1"/>
            <a:r>
              <a:rPr lang="es-MX" sz="2400" dirty="0" smtClean="0">
                <a:cs typeface="Times New Roman" pitchFamily="18" charset="0"/>
              </a:rPr>
              <a:t>Los dispositivos de protección y maniobra.</a:t>
            </a:r>
          </a:p>
          <a:p>
            <a:pPr eaLnBrk="1" hangingPunct="1"/>
            <a:endParaRPr lang="es-MX" dirty="0" smtClean="0">
              <a:cs typeface="Times New Roman" pitchFamily="18" charset="0"/>
            </a:endParaRPr>
          </a:p>
        </p:txBody>
      </p:sp>
      <p:graphicFrame>
        <p:nvGraphicFramePr>
          <p:cNvPr id="57345" name="Object 1"/>
          <p:cNvGraphicFramePr>
            <a:graphicFrameLocks noChangeAspect="1"/>
          </p:cNvGraphicFramePr>
          <p:nvPr/>
        </p:nvGraphicFramePr>
        <p:xfrm>
          <a:off x="428596" y="4000504"/>
          <a:ext cx="8396288" cy="1712912"/>
        </p:xfrm>
        <a:graphic>
          <a:graphicData uri="http://schemas.openxmlformats.org/presentationml/2006/ole">
            <mc:AlternateContent xmlns:mc="http://schemas.openxmlformats.org/markup-compatibility/2006">
              <mc:Choice xmlns:v="urn:schemas-microsoft-com:vml" Requires="v">
                <p:oleObj spid="_x0000_s57346" name="Visio" r:id="rId3" imgW="4795723" imgH="979932" progId="">
                  <p:embed/>
                </p:oleObj>
              </mc:Choice>
              <mc:Fallback>
                <p:oleObj name="Visio" r:id="rId3" imgW="4795723" imgH="979932" progId="">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596" y="4000504"/>
                        <a:ext cx="8396288" cy="1712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620713"/>
            <a:ext cx="8229600" cy="796925"/>
          </a:xfrm>
        </p:spPr>
        <p:txBody>
          <a:bodyPr rtlCol="0">
            <a:normAutofit fontScale="90000"/>
          </a:bodyPr>
          <a:lstStyle/>
          <a:p>
            <a:pPr eaLnBrk="1" fontAlgn="auto" hangingPunct="1">
              <a:spcAft>
                <a:spcPts val="0"/>
              </a:spcAft>
              <a:defRPr/>
            </a:pPr>
            <a:r>
              <a:rPr lang="es-MX" sz="3100" dirty="0" smtClean="0">
                <a:cs typeface="Times New Roman" pitchFamily="18" charset="0"/>
              </a:rPr>
              <a:t> </a:t>
            </a:r>
            <a:r>
              <a:rPr lang="es-MX" sz="3100" b="1" dirty="0" smtClean="0">
                <a:cs typeface="Times New Roman" pitchFamily="18" charset="0"/>
              </a:rPr>
              <a:t>  CONDUCTORES</a:t>
            </a:r>
            <a:r>
              <a:rPr lang="es-PE" sz="2600" dirty="0" smtClean="0">
                <a:cs typeface="Times New Roman" pitchFamily="18" charset="0"/>
              </a:rPr>
              <a:t/>
            </a:r>
            <a:br>
              <a:rPr lang="es-PE" sz="2600" dirty="0" smtClean="0">
                <a:cs typeface="Times New Roman" pitchFamily="18" charset="0"/>
              </a:rPr>
            </a:br>
            <a:r>
              <a:rPr lang="es-MX" sz="2600" b="1" dirty="0" smtClean="0">
                <a:cs typeface="Times New Roman" pitchFamily="18" charset="0"/>
              </a:rPr>
              <a:t> </a:t>
            </a:r>
          </a:p>
        </p:txBody>
      </p:sp>
      <p:sp>
        <p:nvSpPr>
          <p:cNvPr id="24579" name="Rectangle 3"/>
          <p:cNvSpPr>
            <a:spLocks noGrp="1" noChangeArrowheads="1"/>
          </p:cNvSpPr>
          <p:nvPr>
            <p:ph idx="1"/>
          </p:nvPr>
        </p:nvSpPr>
        <p:spPr>
          <a:xfrm>
            <a:off x="457200" y="1600200"/>
            <a:ext cx="8229600" cy="1927225"/>
          </a:xfrm>
        </p:spPr>
        <p:txBody>
          <a:bodyPr/>
          <a:lstStyle/>
          <a:p>
            <a:pPr eaLnBrk="1" hangingPunct="1"/>
            <a:r>
              <a:rPr lang="es-PE" smtClean="0"/>
              <a:t>Elementos destinados a la conducción de la energía, así como a la conducción de señales de control.</a:t>
            </a:r>
            <a:endParaRPr lang="es-MX" sz="1800" smtClean="0">
              <a:cs typeface="Times New Roman" pitchFamily="18" charset="0"/>
            </a:endParaRPr>
          </a:p>
        </p:txBody>
      </p:sp>
      <p:pic>
        <p:nvPicPr>
          <p:cNvPr id="4" name="Picture 2" descr="http://t3.gstatic.com/images?q=tbn:ANd9GcROPJD3nw6P5XIIkK8d8q8ji8RSuf2IQqUFf6V3oJ4OwXKezZjx"/>
          <p:cNvPicPr>
            <a:picLocks noChangeAspect="1" noChangeArrowheads="1"/>
          </p:cNvPicPr>
          <p:nvPr/>
        </p:nvPicPr>
        <p:blipFill>
          <a:blip r:embed="rId2"/>
          <a:srcRect/>
          <a:stretch>
            <a:fillRect/>
          </a:stretch>
        </p:blipFill>
        <p:spPr bwMode="auto">
          <a:xfrm>
            <a:off x="3500430" y="3143248"/>
            <a:ext cx="2209681" cy="301305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1" dirty="0"/>
              <a:t>Partes que componen los conductores eléctricos</a:t>
            </a:r>
            <a:endParaRPr lang="es-ES" dirty="0"/>
          </a:p>
        </p:txBody>
      </p:sp>
      <p:sp>
        <p:nvSpPr>
          <p:cNvPr id="3" name="2 Marcador de contenido"/>
          <p:cNvSpPr>
            <a:spLocks noGrp="1"/>
          </p:cNvSpPr>
          <p:nvPr>
            <p:ph idx="1"/>
          </p:nvPr>
        </p:nvSpPr>
        <p:spPr/>
        <p:txBody>
          <a:bodyPr/>
          <a:lstStyle/>
          <a:p>
            <a:r>
              <a:rPr lang="es-ES" b="1" dirty="0"/>
              <a:t>El alma o elemento conductor</a:t>
            </a:r>
            <a:endParaRPr lang="es-ES" dirty="0"/>
          </a:p>
          <a:p>
            <a:pPr>
              <a:buNone/>
            </a:pPr>
            <a:r>
              <a:rPr lang="es-ES" sz="2400" dirty="0"/>
              <a:t>Se fabrica en cobre y su objetivo es servir de camino a la energía eléctrica desde las centrales generadoras a los centros de </a:t>
            </a:r>
            <a:r>
              <a:rPr lang="es-ES" sz="2400" dirty="0" smtClean="0"/>
              <a:t>distribución:</a:t>
            </a:r>
          </a:p>
        </p:txBody>
      </p:sp>
      <p:pic>
        <p:nvPicPr>
          <p:cNvPr id="5" name="Picture 5"/>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143240" y="2968604"/>
            <a:ext cx="4214842" cy="3629712"/>
          </a:xfrm>
          <a:prstGeom prst="rect">
            <a:avLst/>
          </a:prstGeom>
          <a:noFill/>
        </p:spPr>
      </p:pic>
    </p:spTree>
    <p:extLst>
      <p:ext uri="{BB962C8B-B14F-4D97-AF65-F5344CB8AC3E}">
        <p14:creationId xmlns:p14="http://schemas.microsoft.com/office/powerpoint/2010/main" val="10296172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graphicFrame>
        <p:nvGraphicFramePr>
          <p:cNvPr id="106498" name="Object 2"/>
          <p:cNvGraphicFramePr>
            <a:graphicFrameLocks noChangeAspect="1"/>
          </p:cNvGraphicFramePr>
          <p:nvPr/>
        </p:nvGraphicFramePr>
        <p:xfrm>
          <a:off x="285720" y="1571612"/>
          <a:ext cx="8662987" cy="3455987"/>
        </p:xfrm>
        <a:graphic>
          <a:graphicData uri="http://schemas.openxmlformats.org/presentationml/2006/ole">
            <mc:AlternateContent xmlns:mc="http://schemas.openxmlformats.org/markup-compatibility/2006">
              <mc:Choice xmlns:v="urn:schemas-microsoft-com:vml" Requires="v">
                <p:oleObj spid="_x0000_s106499" name="Visio" r:id="rId3" imgW="4810963" imgH="1924812" progId="">
                  <p:embed/>
                </p:oleObj>
              </mc:Choice>
              <mc:Fallback>
                <p:oleObj name="Visio" r:id="rId3" imgW="4810963" imgH="1924812"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720" y="1571612"/>
                        <a:ext cx="8662987" cy="345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b="1" dirty="0" smtClean="0">
                <a:cs typeface="Times New Roman" pitchFamily="18" charset="0"/>
              </a:rPr>
              <a:t>CLASIFICACIÓN DE LOS CONDUCTORES ELÉCTRICOS</a:t>
            </a:r>
            <a:endParaRPr lang="es-ES" dirty="0"/>
          </a:p>
        </p:txBody>
      </p:sp>
      <p:sp>
        <p:nvSpPr>
          <p:cNvPr id="3" name="2 Marcador de contenido"/>
          <p:cNvSpPr>
            <a:spLocks noGrp="1"/>
          </p:cNvSpPr>
          <p:nvPr>
            <p:ph idx="1"/>
          </p:nvPr>
        </p:nvSpPr>
        <p:spPr/>
        <p:txBody>
          <a:bodyPr/>
          <a:lstStyle/>
          <a:p>
            <a:pPr marL="0" indent="0">
              <a:buNone/>
            </a:pPr>
            <a:r>
              <a:rPr lang="es-ES" b="1" dirty="0" smtClean="0"/>
              <a:t>- Según </a:t>
            </a:r>
            <a:r>
              <a:rPr lang="es-ES" b="1" dirty="0"/>
              <a:t>su constitución</a:t>
            </a:r>
            <a:endParaRPr lang="es-ES" dirty="0"/>
          </a:p>
          <a:p>
            <a:pPr>
              <a:buNone/>
            </a:pPr>
            <a:r>
              <a:rPr lang="es-ES" dirty="0" smtClean="0"/>
              <a:t>Alambre </a:t>
            </a:r>
            <a:endParaRPr lang="es-ES" dirty="0"/>
          </a:p>
          <a:p>
            <a:endParaRPr lang="es-ES" dirty="0" smtClean="0"/>
          </a:p>
          <a:p>
            <a:endParaRPr lang="es-ES" dirty="0"/>
          </a:p>
          <a:p>
            <a:endParaRPr lang="es-ES" dirty="0"/>
          </a:p>
          <a:p>
            <a:pPr>
              <a:buNone/>
            </a:pPr>
            <a:r>
              <a:rPr lang="es-ES" dirty="0" smtClean="0"/>
              <a:t>Cordón</a:t>
            </a:r>
            <a:endParaRPr lang="es-ES" dirty="0"/>
          </a:p>
          <a:p>
            <a:endParaRPr lang="es-ES" dirty="0"/>
          </a:p>
        </p:txBody>
      </p:sp>
      <p:sp>
        <p:nvSpPr>
          <p:cNvPr id="4" name="3 Marcador de pie de página"/>
          <p:cNvSpPr>
            <a:spLocks noGrp="1"/>
          </p:cNvSpPr>
          <p:nvPr>
            <p:ph type="ftr" sz="quarter" idx="11"/>
          </p:nvPr>
        </p:nvSpPr>
        <p:spPr/>
        <p:txBody>
          <a:bodyPr/>
          <a:lstStyle/>
          <a:p>
            <a:r>
              <a:rPr lang="es-PE" smtClean="0"/>
              <a:t>ING. VILLALBA, EDWIN</a:t>
            </a:r>
            <a:endParaRPr lang="es-PE"/>
          </a:p>
        </p:txBody>
      </p:sp>
      <p:pic>
        <p:nvPicPr>
          <p:cNvPr id="5" name="4 Imag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87824" y="3167926"/>
            <a:ext cx="4493668" cy="859914"/>
          </a:xfrm>
          <a:prstGeom prst="rect">
            <a:avLst/>
          </a:prstGeom>
          <a:noFill/>
          <a:ln>
            <a:noFill/>
          </a:ln>
        </p:spPr>
      </p:pic>
      <p:pic>
        <p:nvPicPr>
          <p:cNvPr id="6" name="5 Imagen"/>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3848" y="5229200"/>
            <a:ext cx="3510915" cy="1009015"/>
          </a:xfrm>
          <a:prstGeom prst="rect">
            <a:avLst/>
          </a:prstGeom>
          <a:noFill/>
          <a:ln>
            <a:noFill/>
          </a:ln>
        </p:spPr>
      </p:pic>
    </p:spTree>
    <p:extLst>
      <p:ext uri="{BB962C8B-B14F-4D97-AF65-F5344CB8AC3E}">
        <p14:creationId xmlns:p14="http://schemas.microsoft.com/office/powerpoint/2010/main" val="10591543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idx="1"/>
          </p:nvPr>
        </p:nvSpPr>
        <p:spPr>
          <a:xfrm>
            <a:off x="571500" y="500063"/>
            <a:ext cx="8001000" cy="2667000"/>
          </a:xfrm>
        </p:spPr>
        <p:txBody>
          <a:bodyPr/>
          <a:lstStyle/>
          <a:p>
            <a:pPr eaLnBrk="1" hangingPunct="1">
              <a:lnSpc>
                <a:spcPct val="90000"/>
              </a:lnSpc>
            </a:pPr>
            <a:r>
              <a:rPr lang="es-MX" sz="1800" smtClean="0">
                <a:cs typeface="Times New Roman" pitchFamily="18" charset="0"/>
              </a:rPr>
              <a:t> </a:t>
            </a:r>
            <a:r>
              <a:rPr lang="es-MX" sz="1800" b="1" smtClean="0">
                <a:cs typeface="Times New Roman" pitchFamily="18" charset="0"/>
              </a:rPr>
              <a:t>Por el número de polos:</a:t>
            </a:r>
            <a:r>
              <a:rPr lang="es-PE" sz="1800" smtClean="0">
                <a:cs typeface="Times New Roman" pitchFamily="18" charset="0"/>
              </a:rPr>
              <a:t/>
            </a:r>
            <a:br>
              <a:rPr lang="es-PE" sz="1800" smtClean="0">
                <a:cs typeface="Times New Roman" pitchFamily="18" charset="0"/>
              </a:rPr>
            </a:br>
            <a:r>
              <a:rPr lang="es-MX" sz="1800" b="1" smtClean="0">
                <a:cs typeface="Times New Roman" pitchFamily="18" charset="0"/>
              </a:rPr>
              <a:t> </a:t>
            </a:r>
            <a:r>
              <a:rPr lang="es-PE" sz="1800" smtClean="0">
                <a:cs typeface="Times New Roman" pitchFamily="18" charset="0"/>
              </a:rPr>
              <a:t/>
            </a:r>
            <a:br>
              <a:rPr lang="es-PE" sz="1800" smtClean="0">
                <a:cs typeface="Times New Roman" pitchFamily="18" charset="0"/>
              </a:rPr>
            </a:br>
            <a:r>
              <a:rPr lang="es-MX" sz="1800" smtClean="0">
                <a:cs typeface="Times New Roman" pitchFamily="18" charset="0"/>
              </a:rPr>
              <a:t>Se dividen en unipolares y multipolares.</a:t>
            </a:r>
            <a:r>
              <a:rPr lang="es-PE" sz="1800" smtClean="0">
                <a:cs typeface="Times New Roman" pitchFamily="18" charset="0"/>
              </a:rPr>
              <a:t/>
            </a:r>
            <a:br>
              <a:rPr lang="es-PE" sz="1800" smtClean="0">
                <a:cs typeface="Times New Roman" pitchFamily="18" charset="0"/>
              </a:rPr>
            </a:br>
            <a:r>
              <a:rPr lang="es-MX" sz="1800" smtClean="0">
                <a:cs typeface="Times New Roman" pitchFamily="18" charset="0"/>
              </a:rPr>
              <a:t> </a:t>
            </a:r>
            <a:r>
              <a:rPr lang="es-PE" sz="1800" smtClean="0">
                <a:cs typeface="Times New Roman" pitchFamily="18" charset="0"/>
              </a:rPr>
              <a:t/>
            </a:r>
            <a:br>
              <a:rPr lang="es-PE" sz="1800" smtClean="0">
                <a:cs typeface="Times New Roman" pitchFamily="18" charset="0"/>
              </a:rPr>
            </a:br>
            <a:r>
              <a:rPr lang="es-MX" sz="1800" smtClean="0">
                <a:cs typeface="Times New Roman" pitchFamily="18" charset="0"/>
              </a:rPr>
              <a:t>Los conductores unipolares son aquellos que están constituidos por un solo hilo, cordón o cable, mientras que los multipolares son aquellos que están constituidos por varios hilos, cordones o cables aislados entre sí.</a:t>
            </a:r>
            <a:r>
              <a:rPr lang="es-PE" sz="1800" smtClean="0">
                <a:cs typeface="Times New Roman" pitchFamily="18" charset="0"/>
              </a:rPr>
              <a:t/>
            </a:r>
            <a:br>
              <a:rPr lang="es-PE" sz="1800" smtClean="0">
                <a:cs typeface="Times New Roman" pitchFamily="18" charset="0"/>
              </a:rPr>
            </a:br>
            <a:endParaRPr lang="es-PE" sz="1800" smtClean="0">
              <a:cs typeface="Times New Roman" pitchFamily="18" charset="0"/>
            </a:endParaRPr>
          </a:p>
        </p:txBody>
      </p:sp>
      <p:pic>
        <p:nvPicPr>
          <p:cNvPr id="26627" name="Picture 3" descr="Fig2-1"/>
          <p:cNvPicPr>
            <a:picLocks noChangeAspect="1" noChangeArrowheads="1"/>
          </p:cNvPicPr>
          <p:nvPr/>
        </p:nvPicPr>
        <p:blipFill>
          <a:blip r:embed="rId2"/>
          <a:srcRect/>
          <a:stretch>
            <a:fillRect/>
          </a:stretch>
        </p:blipFill>
        <p:spPr bwMode="auto">
          <a:xfrm>
            <a:off x="2133600" y="2590800"/>
            <a:ext cx="4597400" cy="411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endParaRPr lang="en-US" smtClean="0"/>
          </a:p>
        </p:txBody>
      </p:sp>
      <p:sp>
        <p:nvSpPr>
          <p:cNvPr id="27651" name="Rectangle 3"/>
          <p:cNvSpPr>
            <a:spLocks noGrp="1" noChangeArrowheads="1"/>
          </p:cNvSpPr>
          <p:nvPr>
            <p:ph idx="1"/>
          </p:nvPr>
        </p:nvSpPr>
        <p:spPr/>
        <p:txBody>
          <a:bodyPr/>
          <a:lstStyle/>
          <a:p>
            <a:pPr eaLnBrk="1" hangingPunct="1"/>
            <a:r>
              <a:rPr lang="es-MX" sz="1800" b="1" smtClean="0">
                <a:cs typeface="Times New Roman" pitchFamily="18" charset="0"/>
              </a:rPr>
              <a:t>Por su aislamiento</a:t>
            </a:r>
            <a:r>
              <a:rPr lang="es-PE" sz="1800" smtClean="0">
                <a:cs typeface="Times New Roman" pitchFamily="18" charset="0"/>
              </a:rPr>
              <a:t/>
            </a:r>
            <a:br>
              <a:rPr lang="es-PE" sz="1800" smtClean="0">
                <a:cs typeface="Times New Roman" pitchFamily="18" charset="0"/>
              </a:rPr>
            </a:br>
            <a:r>
              <a:rPr lang="es-MX" sz="1800" smtClean="0">
                <a:cs typeface="Times New Roman" pitchFamily="18" charset="0"/>
              </a:rPr>
              <a:t> </a:t>
            </a:r>
            <a:r>
              <a:rPr lang="es-PE" sz="1800" smtClean="0">
                <a:cs typeface="Times New Roman" pitchFamily="18" charset="0"/>
              </a:rPr>
              <a:t/>
            </a:r>
            <a:br>
              <a:rPr lang="es-PE" sz="1800" smtClean="0">
                <a:cs typeface="Times New Roman" pitchFamily="18" charset="0"/>
              </a:rPr>
            </a:br>
            <a:r>
              <a:rPr lang="es-MX" sz="1800" b="1" smtClean="0">
                <a:cs typeface="Times New Roman" pitchFamily="18" charset="0"/>
              </a:rPr>
              <a:t>Conductores de uso general</a:t>
            </a:r>
            <a:r>
              <a:rPr lang="es-PE" sz="1800" smtClean="0">
                <a:cs typeface="Times New Roman" pitchFamily="18" charset="0"/>
              </a:rPr>
              <a:t/>
            </a:r>
            <a:br>
              <a:rPr lang="es-PE" sz="1800" smtClean="0">
                <a:cs typeface="Times New Roman" pitchFamily="18" charset="0"/>
              </a:rPr>
            </a:br>
            <a:r>
              <a:rPr lang="es-MX" sz="1800" smtClean="0">
                <a:cs typeface="Times New Roman" pitchFamily="18" charset="0"/>
              </a:rPr>
              <a:t>Son aquellos que están constituidos por el conductor, el aislamiento y en algunos tipos por una chaqueta o cubierta.</a:t>
            </a:r>
            <a:r>
              <a:rPr lang="es-PE" sz="1800" smtClean="0">
                <a:cs typeface="Times New Roman" pitchFamily="18" charset="0"/>
              </a:rPr>
              <a:t/>
            </a:r>
            <a:br>
              <a:rPr lang="es-PE" sz="1800" smtClean="0">
                <a:cs typeface="Times New Roman" pitchFamily="18" charset="0"/>
              </a:rPr>
            </a:br>
            <a:r>
              <a:rPr lang="es-MX" sz="1800" smtClean="0">
                <a:cs typeface="Times New Roman" pitchFamily="18" charset="0"/>
              </a:rPr>
              <a:t> </a:t>
            </a:r>
            <a:r>
              <a:rPr lang="es-PE" sz="1800" smtClean="0">
                <a:cs typeface="Times New Roman" pitchFamily="18" charset="0"/>
              </a:rPr>
              <a:t/>
            </a:r>
            <a:br>
              <a:rPr lang="es-PE" sz="1800" smtClean="0">
                <a:cs typeface="Times New Roman" pitchFamily="18" charset="0"/>
              </a:rPr>
            </a:br>
            <a:r>
              <a:rPr lang="es-MX" sz="1800" smtClean="0">
                <a:cs typeface="Times New Roman" pitchFamily="18" charset="0"/>
              </a:rPr>
              <a:t>Principalmente se utilizan para circuitos de alumbrado, tomacorrientes, tableros de distribución, tableros de control, circuitos alimentadores de motores eléctricos, alimentación de cargas móviles, redes aéreas de distribución primaria o secundaria, etc.</a:t>
            </a:r>
            <a:r>
              <a:rPr lang="es-PE" sz="1800" smtClean="0">
                <a:cs typeface="Times New Roman" pitchFamily="18" charset="0"/>
              </a:rPr>
              <a:t/>
            </a:r>
            <a:br>
              <a:rPr lang="es-PE" sz="1800" smtClean="0">
                <a:cs typeface="Times New Roman" pitchFamily="18" charset="0"/>
              </a:rPr>
            </a:br>
            <a:r>
              <a:rPr lang="es-MX" sz="1800" smtClean="0">
                <a:cs typeface="Times New Roman" pitchFamily="18" charset="0"/>
              </a:rPr>
              <a:t> </a:t>
            </a:r>
            <a:r>
              <a:rPr lang="es-PE" sz="1800" smtClean="0">
                <a:cs typeface="Times New Roman" pitchFamily="18" charset="0"/>
              </a:rPr>
              <a:t/>
            </a:r>
            <a:br>
              <a:rPr lang="es-PE" sz="1800" smtClean="0">
                <a:cs typeface="Times New Roman" pitchFamily="18" charset="0"/>
              </a:rPr>
            </a:br>
            <a:endParaRPr lang="es-PE" sz="1800" smtClean="0">
              <a:cs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68313" y="908050"/>
            <a:ext cx="8229600" cy="1143000"/>
          </a:xfrm>
        </p:spPr>
        <p:txBody>
          <a:bodyPr>
            <a:normAutofit fontScale="90000"/>
          </a:bodyPr>
          <a:lstStyle/>
          <a:p>
            <a:pPr eaLnBrk="1" hangingPunct="1">
              <a:spcBef>
                <a:spcPct val="20000"/>
              </a:spcBef>
            </a:pPr>
            <a:r>
              <a:rPr lang="es-MX" sz="2000" b="1" smtClean="0">
                <a:cs typeface="Times New Roman" pitchFamily="18" charset="0"/>
              </a:rPr>
              <a:t>Cables de energía</a:t>
            </a:r>
            <a:br>
              <a:rPr lang="es-MX" sz="2000" b="1" smtClean="0">
                <a:cs typeface="Times New Roman" pitchFamily="18" charset="0"/>
              </a:rPr>
            </a:br>
            <a:r>
              <a:rPr lang="es-PE" sz="2000" smtClean="0">
                <a:cs typeface="Times New Roman" pitchFamily="18" charset="0"/>
              </a:rPr>
              <a:t/>
            </a:r>
            <a:br>
              <a:rPr lang="es-PE" sz="2000" smtClean="0">
                <a:cs typeface="Times New Roman" pitchFamily="18" charset="0"/>
              </a:rPr>
            </a:br>
            <a:r>
              <a:rPr lang="es-MX" sz="2000" smtClean="0">
                <a:cs typeface="Times New Roman" pitchFamily="18" charset="0"/>
              </a:rPr>
              <a:t> Principalmente se utilizan en redes de distribución aéreas, redes de distribución subterráneas, circuitos alimentadores y circuitos derivados en instalaciones del tipo industrial.</a:t>
            </a:r>
            <a:r>
              <a:rPr lang="es-PE" sz="2000" smtClean="0">
                <a:cs typeface="Times New Roman" pitchFamily="18" charset="0"/>
              </a:rPr>
              <a:t/>
            </a:r>
            <a:br>
              <a:rPr lang="es-PE" sz="2000" smtClean="0">
                <a:cs typeface="Times New Roman" pitchFamily="18" charset="0"/>
              </a:rPr>
            </a:br>
            <a:endParaRPr lang="es-PE" sz="2000" smtClean="0">
              <a:cs typeface="Times New Roman" pitchFamily="18" charset="0"/>
            </a:endParaRPr>
          </a:p>
        </p:txBody>
      </p:sp>
      <p:pic>
        <p:nvPicPr>
          <p:cNvPr id="28675" name="Picture 3" descr="Fig2-5"/>
          <p:cNvPicPr>
            <a:picLocks noGrp="1" noChangeAspect="1" noChangeArrowheads="1"/>
          </p:cNvPicPr>
          <p:nvPr>
            <p:ph idx="1"/>
          </p:nvPr>
        </p:nvPicPr>
        <p:blipFill>
          <a:blip r:embed="rId2"/>
          <a:srcRect/>
          <a:stretch>
            <a:fillRect/>
          </a:stretch>
        </p:blipFill>
        <p:spPr>
          <a:xfrm>
            <a:off x="2700338" y="2133600"/>
            <a:ext cx="3708400" cy="4525963"/>
          </a:xfr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Título"/>
          <p:cNvSpPr>
            <a:spLocks noGrp="1"/>
          </p:cNvSpPr>
          <p:nvPr>
            <p:ph type="title"/>
          </p:nvPr>
        </p:nvSpPr>
        <p:spPr/>
        <p:txBody>
          <a:bodyPr/>
          <a:lstStyle/>
          <a:p>
            <a:pPr eaLnBrk="1" hangingPunct="1"/>
            <a:endParaRPr lang="es-ES" smtClean="0"/>
          </a:p>
        </p:txBody>
      </p:sp>
      <p:sp>
        <p:nvSpPr>
          <p:cNvPr id="29699" name="2 Marcador de contenido"/>
          <p:cNvSpPr>
            <a:spLocks noGrp="1"/>
          </p:cNvSpPr>
          <p:nvPr>
            <p:ph idx="1"/>
          </p:nvPr>
        </p:nvSpPr>
        <p:spPr/>
        <p:txBody>
          <a:bodyPr/>
          <a:lstStyle/>
          <a:p>
            <a:pPr eaLnBrk="1" hangingPunct="1"/>
            <a:endParaRPr lang="es-ES" smtClean="0"/>
          </a:p>
        </p:txBody>
      </p:sp>
      <p:pic>
        <p:nvPicPr>
          <p:cNvPr id="29700" name="Picture 2" descr="http://t3.gstatic.com/images?q=tbn:ANd9GcROPJD3nw6P5XIIkK8d8q8ji8RSuf2IQqUFf6V3oJ4OwXKezZjx"/>
          <p:cNvPicPr>
            <a:picLocks noChangeAspect="1" noChangeArrowheads="1"/>
          </p:cNvPicPr>
          <p:nvPr/>
        </p:nvPicPr>
        <p:blipFill>
          <a:blip r:embed="rId2"/>
          <a:srcRect/>
          <a:stretch>
            <a:fillRect/>
          </a:stretch>
        </p:blipFill>
        <p:spPr bwMode="auto">
          <a:xfrm>
            <a:off x="2143125" y="428625"/>
            <a:ext cx="4357688" cy="59420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68313" y="765175"/>
            <a:ext cx="8229600" cy="1143000"/>
          </a:xfrm>
        </p:spPr>
        <p:txBody>
          <a:bodyPr>
            <a:normAutofit/>
          </a:bodyPr>
          <a:lstStyle/>
          <a:p>
            <a:pPr eaLnBrk="1" hangingPunct="1"/>
            <a:r>
              <a:rPr lang="es-MX" sz="3200" dirty="0" smtClean="0">
                <a:cs typeface="Times New Roman" pitchFamily="18" charset="0"/>
              </a:rPr>
              <a:t>CALIBRE DE LOS CONDUCTORES</a:t>
            </a:r>
            <a:r>
              <a:rPr lang="es-ES" sz="3200" dirty="0" smtClean="0"/>
              <a:t> </a:t>
            </a:r>
          </a:p>
        </p:txBody>
      </p:sp>
      <p:sp>
        <p:nvSpPr>
          <p:cNvPr id="30723" name="Rectangle 3"/>
          <p:cNvSpPr>
            <a:spLocks noGrp="1" noChangeArrowheads="1"/>
          </p:cNvSpPr>
          <p:nvPr>
            <p:ph idx="1"/>
          </p:nvPr>
        </p:nvSpPr>
        <p:spPr>
          <a:xfrm>
            <a:off x="457200" y="2143125"/>
            <a:ext cx="8229600" cy="4525963"/>
          </a:xfrm>
        </p:spPr>
        <p:txBody>
          <a:bodyPr/>
          <a:lstStyle/>
          <a:p>
            <a:pPr algn="just" eaLnBrk="1" hangingPunct="1"/>
            <a:r>
              <a:rPr lang="es-MX" sz="2400" b="1" dirty="0" smtClean="0">
                <a:cs typeface="Times New Roman" pitchFamily="18" charset="0"/>
              </a:rPr>
              <a:t>Sistema Métrico Decimal</a:t>
            </a:r>
          </a:p>
          <a:p>
            <a:pPr algn="just" eaLnBrk="1" hangingPunct="1">
              <a:buNone/>
            </a:pPr>
            <a:r>
              <a:rPr lang="es-ES" sz="2400" dirty="0" smtClean="0">
                <a:cs typeface="Arial" pitchFamily="34" charset="0"/>
              </a:rPr>
              <a:t>El calibre de los conductores según la “Internacional </a:t>
            </a:r>
            <a:r>
              <a:rPr lang="es-ES" sz="2400" dirty="0" err="1" smtClean="0">
                <a:cs typeface="Arial" pitchFamily="34" charset="0"/>
              </a:rPr>
              <a:t>Electrotechmical</a:t>
            </a:r>
            <a:r>
              <a:rPr lang="es-ES" sz="2400" dirty="0" smtClean="0">
                <a:cs typeface="Arial" pitchFamily="34" charset="0"/>
              </a:rPr>
              <a:t> </a:t>
            </a:r>
            <a:r>
              <a:rPr lang="es-ES" sz="2400" dirty="0" err="1" smtClean="0">
                <a:cs typeface="Arial" pitchFamily="34" charset="0"/>
              </a:rPr>
              <a:t>Commission</a:t>
            </a:r>
            <a:r>
              <a:rPr lang="es-ES" sz="2400" dirty="0" smtClean="0">
                <a:cs typeface="Arial" pitchFamily="34" charset="0"/>
              </a:rPr>
              <a:t>” (IEC) se mide de acuerdo a su área transversal en milímetros cuadrados; así tenemos las siguientes secciones normalizadas: </a:t>
            </a:r>
          </a:p>
          <a:p>
            <a:pPr algn="just" eaLnBrk="1" hangingPunct="1"/>
            <a:endParaRPr lang="es-ES" sz="2400" dirty="0">
              <a:cs typeface="Arial" pitchFamily="34" charset="0"/>
            </a:endParaRPr>
          </a:p>
          <a:p>
            <a:pPr algn="just" eaLnBrk="1" hangingPunct="1">
              <a:buNone/>
            </a:pPr>
            <a:r>
              <a:rPr lang="es-ES" sz="2400" dirty="0" smtClean="0">
                <a:cs typeface="Arial" pitchFamily="34" charset="0"/>
              </a:rPr>
              <a:t>1,5 mm2, 2,5; 4; 6; 10; 16; 25; 35; 50; 70; 95; 120; 150; 185; 240; 240; 300; 400; 500 mm2, etc.</a:t>
            </a:r>
          </a:p>
          <a:p>
            <a:pPr eaLnBrk="1" hangingPunct="1"/>
            <a:endParaRPr lang="es-ES" sz="2400"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500063" y="0"/>
            <a:ext cx="8229600" cy="423863"/>
          </a:xfrm>
        </p:spPr>
        <p:txBody>
          <a:bodyPr rtlCol="0">
            <a:normAutofit fontScale="90000"/>
          </a:bodyPr>
          <a:lstStyle/>
          <a:p>
            <a:pPr eaLnBrk="1" fontAlgn="auto" hangingPunct="1">
              <a:spcBef>
                <a:spcPct val="20000"/>
              </a:spcBef>
              <a:spcAft>
                <a:spcPts val="0"/>
              </a:spcAft>
              <a:defRPr/>
            </a:pP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Tabla 2.2  Capacidad de corriente en conductores (sistema métrico decimal).</a:t>
            </a:r>
            <a:br>
              <a:rPr lang="es-MX" sz="1700" dirty="0" smtClean="0">
                <a:cs typeface="Times New Roman" pitchFamily="18" charset="0"/>
              </a:rPr>
            </a:br>
            <a:r>
              <a:rPr lang="es-MX" sz="1700" dirty="0" smtClean="0">
                <a:cs typeface="Times New Roman" pitchFamily="18" charset="0"/>
              </a:rPr>
              <a:t> </a:t>
            </a:r>
          </a:p>
        </p:txBody>
      </p:sp>
      <p:pic>
        <p:nvPicPr>
          <p:cNvPr id="39939" name="Picture 3" descr="Tabla2-1b"/>
          <p:cNvPicPr>
            <a:picLocks noGrp="1" noChangeAspect="1" noChangeArrowheads="1"/>
          </p:cNvPicPr>
          <p:nvPr>
            <p:ph idx="1"/>
          </p:nvPr>
        </p:nvPicPr>
        <p:blipFill>
          <a:blip r:embed="rId2"/>
          <a:srcRect/>
          <a:stretch>
            <a:fillRect/>
          </a:stretch>
        </p:blipFill>
        <p:spPr>
          <a:xfrm>
            <a:off x="1000125" y="357188"/>
            <a:ext cx="7643813" cy="6357937"/>
          </a:xfr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746125"/>
            <a:ext cx="8229600" cy="1143000"/>
          </a:xfrm>
        </p:spPr>
        <p:txBody>
          <a:bodyPr/>
          <a:lstStyle/>
          <a:p>
            <a:pPr eaLnBrk="1" hangingPunct="1"/>
            <a:r>
              <a:rPr lang="es-MX" smtClean="0">
                <a:cs typeface="Times New Roman" pitchFamily="18" charset="0"/>
              </a:rPr>
              <a:t>CALIBRE DE LOS CONDUCTORES</a:t>
            </a:r>
            <a:endParaRPr lang="es-ES" smtClean="0">
              <a:cs typeface="Times New Roman" pitchFamily="18" charset="0"/>
            </a:endParaRPr>
          </a:p>
        </p:txBody>
      </p:sp>
      <p:sp>
        <p:nvSpPr>
          <p:cNvPr id="31747" name="Rectangle 3"/>
          <p:cNvSpPr>
            <a:spLocks noGrp="1" noChangeArrowheads="1"/>
          </p:cNvSpPr>
          <p:nvPr>
            <p:ph idx="1"/>
          </p:nvPr>
        </p:nvSpPr>
        <p:spPr>
          <a:xfrm>
            <a:off x="457200" y="2071688"/>
            <a:ext cx="8229600" cy="4525962"/>
          </a:xfrm>
        </p:spPr>
        <p:txBody>
          <a:bodyPr/>
          <a:lstStyle/>
          <a:p>
            <a:pPr algn="just" eaLnBrk="1" hangingPunct="1"/>
            <a:r>
              <a:rPr lang="es-ES" sz="2400" smtClean="0">
                <a:cs typeface="Arial" pitchFamily="34" charset="0"/>
              </a:rPr>
              <a:t>El calibre de los conductores según la “American Wire Gage” (AWG) se designa mediante números que representan aproximadamente los pases sucesivos del proceso de estirado del alambre durante su fabricación. Este sistema tiene las siguientes características:</a:t>
            </a:r>
          </a:p>
          <a:p>
            <a:pPr eaLnBrk="1" hangingPunct="1"/>
            <a:endParaRPr lang="es-ES"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500034" y="0"/>
            <a:ext cx="8229600" cy="352448"/>
          </a:xfrm>
        </p:spPr>
        <p:txBody>
          <a:bodyPr rtlCol="0">
            <a:normAutofit fontScale="90000"/>
          </a:bodyPr>
          <a:lstStyle/>
          <a:p>
            <a:pPr eaLnBrk="1" fontAlgn="auto" hangingPunct="1">
              <a:spcBef>
                <a:spcPct val="20000"/>
              </a:spcBef>
              <a:spcAft>
                <a:spcPts val="0"/>
              </a:spcAft>
              <a:defRPr/>
            </a:pPr>
            <a:r>
              <a:rPr lang="es-MX" sz="1700" dirty="0" smtClean="0">
                <a:cs typeface="Times New Roman" pitchFamily="18" charset="0"/>
              </a:rPr>
              <a:t/>
            </a:r>
            <a:br>
              <a:rPr lang="es-MX" sz="1700" dirty="0" smtClean="0">
                <a:cs typeface="Times New Roman" pitchFamily="18" charset="0"/>
              </a:rPr>
            </a:br>
            <a:r>
              <a:rPr lang="es-MX" sz="1700" dirty="0" smtClean="0">
                <a:latin typeface="Arial" charset="0"/>
                <a:cs typeface="Times New Roman" pitchFamily="18" charset="0"/>
              </a:rPr>
              <a:t> </a:t>
            </a:r>
            <a:r>
              <a:rPr lang="es-ES" sz="1700" dirty="0" smtClean="0">
                <a:cs typeface="Times New Roman" pitchFamily="18" charset="0"/>
              </a:rPr>
              <a:t/>
            </a:r>
            <a:br>
              <a:rPr lang="es-ES" sz="1700" dirty="0" smtClean="0">
                <a:cs typeface="Times New Roman" pitchFamily="18" charset="0"/>
              </a:rPr>
            </a:br>
            <a:r>
              <a:rPr lang="es-MX" sz="1700" dirty="0" smtClean="0">
                <a:cs typeface="Times New Roman" pitchFamily="18" charset="0"/>
              </a:rPr>
              <a:t>Capacidad de corriente en conductores (sistema AWG).</a:t>
            </a:r>
            <a:br>
              <a:rPr lang="es-MX" sz="1700" dirty="0" smtClean="0">
                <a:cs typeface="Times New Roman" pitchFamily="18" charset="0"/>
              </a:rPr>
            </a:br>
            <a:endParaRPr lang="es-MX" sz="1700" dirty="0" smtClean="0">
              <a:cs typeface="Times New Roman" pitchFamily="18" charset="0"/>
            </a:endParaRPr>
          </a:p>
        </p:txBody>
      </p:sp>
      <p:pic>
        <p:nvPicPr>
          <p:cNvPr id="38915" name="Picture 3" descr="Tabla2-1a"/>
          <p:cNvPicPr>
            <a:picLocks noGrp="1" noChangeAspect="1" noChangeArrowheads="1"/>
          </p:cNvPicPr>
          <p:nvPr>
            <p:ph idx="1"/>
          </p:nvPr>
        </p:nvPicPr>
        <p:blipFill>
          <a:blip r:embed="rId2"/>
          <a:srcRect/>
          <a:stretch>
            <a:fillRect/>
          </a:stretch>
        </p:blipFill>
        <p:spPr>
          <a:xfrm>
            <a:off x="1285852" y="428604"/>
            <a:ext cx="6572250" cy="6281737"/>
          </a:xfrm>
          <a:noFill/>
        </p:spPr>
      </p:pic>
      <p:sp>
        <p:nvSpPr>
          <p:cNvPr id="4" name="3 Rectángulo redondeado"/>
          <p:cNvSpPr/>
          <p:nvPr/>
        </p:nvSpPr>
        <p:spPr>
          <a:xfrm>
            <a:off x="857224" y="1608556"/>
            <a:ext cx="7358114" cy="3286148"/>
          </a:xfrm>
          <a:prstGeom prst="roundRect">
            <a:avLst/>
          </a:prstGeom>
          <a:solidFill>
            <a:srgbClr val="FF0000">
              <a:alpha val="2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746125"/>
            <a:ext cx="8229600" cy="1143000"/>
          </a:xfrm>
        </p:spPr>
        <p:txBody>
          <a:bodyPr/>
          <a:lstStyle/>
          <a:p>
            <a:pPr eaLnBrk="1" hangingPunct="1"/>
            <a:r>
              <a:rPr lang="es-MX" smtClean="0">
                <a:cs typeface="Times New Roman" pitchFamily="18" charset="0"/>
              </a:rPr>
              <a:t>CALIBRE DE LOS CONDUCTORES</a:t>
            </a:r>
            <a:endParaRPr lang="es-ES" smtClean="0">
              <a:cs typeface="Times New Roman" pitchFamily="18" charset="0"/>
            </a:endParaRPr>
          </a:p>
        </p:txBody>
      </p:sp>
      <p:sp>
        <p:nvSpPr>
          <p:cNvPr id="32771" name="Rectangle 3"/>
          <p:cNvSpPr>
            <a:spLocks noGrp="1" noChangeArrowheads="1"/>
          </p:cNvSpPr>
          <p:nvPr>
            <p:ph idx="1"/>
          </p:nvPr>
        </p:nvSpPr>
        <p:spPr>
          <a:xfrm>
            <a:off x="457200" y="2071688"/>
            <a:ext cx="8229600" cy="4525962"/>
          </a:xfrm>
        </p:spPr>
        <p:txBody>
          <a:bodyPr/>
          <a:lstStyle/>
          <a:p>
            <a:pPr algn="just" eaLnBrk="1" hangingPunct="1"/>
            <a:r>
              <a:rPr lang="es-ES" smtClean="0">
                <a:cs typeface="Arial" pitchFamily="34" charset="0"/>
              </a:rPr>
              <a:t>La relación entre los diámetros de dos calibres AWG consecutivos de mayor a menor es 1,123</a:t>
            </a:r>
          </a:p>
          <a:p>
            <a:pPr algn="just" eaLnBrk="1" hangingPunct="1">
              <a:buFont typeface="Georgia" pitchFamily="18" charset="0"/>
              <a:buNone/>
            </a:pPr>
            <a:endParaRPr lang="es-ES" smtClean="0">
              <a:cs typeface="Arial" pitchFamily="34" charset="0"/>
            </a:endParaRPr>
          </a:p>
          <a:p>
            <a:pPr algn="just" eaLnBrk="1" hangingPunct="1"/>
            <a:r>
              <a:rPr lang="es-ES" smtClean="0">
                <a:cs typeface="Arial" pitchFamily="34" charset="0"/>
              </a:rPr>
              <a:t>Ejemplo:</a:t>
            </a:r>
            <a:r>
              <a:rPr lang="es-ES_tradnl" smtClean="0">
                <a:cs typeface="Arial" pitchFamily="34" charset="0"/>
              </a:rPr>
              <a:t> </a:t>
            </a:r>
            <a:r>
              <a:rPr lang="es-ES" smtClean="0">
                <a:cs typeface="Arial" pitchFamily="34" charset="0"/>
              </a:rPr>
              <a:t>15 AWG =1,450 mm </a:t>
            </a:r>
            <a:r>
              <a:rPr lang="es-ES" smtClean="0">
                <a:cs typeface="Arial" pitchFamily="34" charset="0"/>
                <a:sym typeface="Symbol" pitchFamily="18" charset="2"/>
              </a:rPr>
              <a:t></a:t>
            </a:r>
            <a:endParaRPr lang="es-ES" smtClean="0">
              <a:cs typeface="Arial" pitchFamily="34" charset="0"/>
            </a:endParaRPr>
          </a:p>
          <a:p>
            <a:pPr eaLnBrk="1" hangingPunct="1"/>
            <a:r>
              <a:rPr lang="es-MX" smtClean="0">
                <a:cs typeface="Arial" pitchFamily="34" charset="0"/>
              </a:rPr>
              <a:t>14 AWG =1,450 mm x 1,123	 = 1,628 mm</a:t>
            </a:r>
            <a:r>
              <a:rPr lang="es-MX" smtClean="0">
                <a:cs typeface="Times New Roman" pitchFamily="18" charset="0"/>
                <a:sym typeface="Symbol" pitchFamily="18" charset="2"/>
              </a:rPr>
              <a:t></a:t>
            </a:r>
            <a:r>
              <a:rPr lang="es-ES" smtClean="0"/>
              <a:t>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673100"/>
            <a:ext cx="8229600" cy="1143000"/>
          </a:xfrm>
        </p:spPr>
        <p:txBody>
          <a:bodyPr/>
          <a:lstStyle/>
          <a:p>
            <a:pPr eaLnBrk="1" hangingPunct="1"/>
            <a:r>
              <a:rPr lang="es-MX" smtClean="0">
                <a:cs typeface="Times New Roman" pitchFamily="18" charset="0"/>
              </a:rPr>
              <a:t>CALIBRE DE LOS CONDUCTORES</a:t>
            </a:r>
            <a:endParaRPr lang="es-ES" smtClean="0">
              <a:cs typeface="Times New Roman" pitchFamily="18" charset="0"/>
            </a:endParaRPr>
          </a:p>
        </p:txBody>
      </p:sp>
      <p:sp>
        <p:nvSpPr>
          <p:cNvPr id="33795" name="Rectangle 3"/>
          <p:cNvSpPr>
            <a:spLocks noGrp="1" noChangeArrowheads="1"/>
          </p:cNvSpPr>
          <p:nvPr>
            <p:ph idx="1"/>
          </p:nvPr>
        </p:nvSpPr>
        <p:spPr>
          <a:xfrm>
            <a:off x="457200" y="1998663"/>
            <a:ext cx="8229600" cy="4525962"/>
          </a:xfrm>
        </p:spPr>
        <p:txBody>
          <a:bodyPr/>
          <a:lstStyle/>
          <a:p>
            <a:pPr algn="just" eaLnBrk="1" hangingPunct="1">
              <a:lnSpc>
                <a:spcPct val="90000"/>
              </a:lnSpc>
            </a:pPr>
            <a:r>
              <a:rPr lang="es-ES" dirty="0" smtClean="0">
                <a:cs typeface="Arial" pitchFamily="34" charset="0"/>
              </a:rPr>
              <a:t>La relación a nivel de sección es de 1,26 </a:t>
            </a:r>
          </a:p>
          <a:p>
            <a:pPr algn="just" eaLnBrk="1" hangingPunct="1">
              <a:lnSpc>
                <a:spcPct val="90000"/>
              </a:lnSpc>
              <a:buFontTx/>
              <a:buNone/>
            </a:pPr>
            <a:r>
              <a:rPr lang="es-ES" dirty="0" smtClean="0">
                <a:cs typeface="Arial" pitchFamily="34" charset="0"/>
              </a:rPr>
              <a:t>Ejemplo:</a:t>
            </a:r>
          </a:p>
          <a:p>
            <a:pPr algn="just" eaLnBrk="1" hangingPunct="1">
              <a:lnSpc>
                <a:spcPct val="90000"/>
              </a:lnSpc>
              <a:buFontTx/>
              <a:buNone/>
            </a:pPr>
            <a:r>
              <a:rPr lang="es-ES" dirty="0" smtClean="0">
                <a:cs typeface="Arial" pitchFamily="34" charset="0"/>
              </a:rPr>
              <a:t>		</a:t>
            </a:r>
          </a:p>
          <a:p>
            <a:pPr algn="just" eaLnBrk="1" hangingPunct="1">
              <a:lnSpc>
                <a:spcPct val="90000"/>
              </a:lnSpc>
            </a:pPr>
            <a:r>
              <a:rPr lang="es-ES" dirty="0" smtClean="0">
                <a:cs typeface="Arial" pitchFamily="34" charset="0"/>
              </a:rPr>
              <a:t>17 AWG 	=	1,038 mm2</a:t>
            </a:r>
          </a:p>
          <a:p>
            <a:pPr algn="just">
              <a:lnSpc>
                <a:spcPct val="90000"/>
              </a:lnSpc>
            </a:pPr>
            <a:r>
              <a:rPr lang="es-ES" dirty="0" smtClean="0">
                <a:cs typeface="Arial" pitchFamily="34" charset="0"/>
              </a:rPr>
              <a:t>16 AWG	=	1,038 mm2 x 1,26 = 1,309 mm2 	</a:t>
            </a:r>
          </a:p>
          <a:p>
            <a:pPr algn="just" eaLnBrk="1" hangingPunct="1">
              <a:lnSpc>
                <a:spcPct val="90000"/>
              </a:lnSpc>
              <a:buFontTx/>
              <a:buNone/>
            </a:pPr>
            <a:r>
              <a:rPr lang="es-ES" dirty="0" smtClean="0">
                <a:cs typeface="Arial" pitchFamily="34" charset="0"/>
              </a:rPr>
              <a:t> </a:t>
            </a:r>
          </a:p>
          <a:p>
            <a:pPr algn="just" eaLnBrk="1" hangingPunct="1">
              <a:lnSpc>
                <a:spcPct val="90000"/>
              </a:lnSpc>
            </a:pPr>
            <a:endParaRPr lang="es-ES" dirty="0" smtClean="0">
              <a:cs typeface="Arial" pitchFamily="34" charset="0"/>
            </a:endParaRPr>
          </a:p>
          <a:p>
            <a:pPr eaLnBrk="1" hangingPunct="1">
              <a:lnSpc>
                <a:spcPct val="90000"/>
              </a:lnSpc>
            </a:pPr>
            <a:endParaRPr lang="es-ES" dirty="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68313" y="765175"/>
            <a:ext cx="8229600" cy="1143000"/>
          </a:xfrm>
        </p:spPr>
        <p:txBody>
          <a:bodyPr/>
          <a:lstStyle/>
          <a:p>
            <a:pPr eaLnBrk="1" hangingPunct="1"/>
            <a:r>
              <a:rPr lang="es-MX" smtClean="0">
                <a:cs typeface="Times New Roman" pitchFamily="18" charset="0"/>
              </a:rPr>
              <a:t>CALIBRE DE LOS CONDUCTORES</a:t>
            </a:r>
            <a:endParaRPr lang="es-ES" smtClean="0">
              <a:cs typeface="Times New Roman" pitchFamily="18" charset="0"/>
            </a:endParaRPr>
          </a:p>
        </p:txBody>
      </p:sp>
      <p:sp>
        <p:nvSpPr>
          <p:cNvPr id="70659" name="Rectangle 3"/>
          <p:cNvSpPr>
            <a:spLocks noGrp="1" noChangeArrowheads="1"/>
          </p:cNvSpPr>
          <p:nvPr>
            <p:ph idx="1"/>
          </p:nvPr>
        </p:nvSpPr>
        <p:spPr>
          <a:xfrm>
            <a:off x="457200" y="2133600"/>
            <a:ext cx="8229600" cy="3992563"/>
          </a:xfrm>
        </p:spPr>
        <p:txBody>
          <a:bodyPr rtlCol="0">
            <a:normAutofit/>
          </a:bodyPr>
          <a:lstStyle/>
          <a:p>
            <a:pPr algn="just" eaLnBrk="1" fontAlgn="auto" hangingPunct="1">
              <a:spcAft>
                <a:spcPts val="0"/>
              </a:spcAft>
              <a:defRPr/>
            </a:pPr>
            <a:r>
              <a:rPr lang="es-MX" b="1" dirty="0" smtClean="0">
                <a:cs typeface="Times New Roman" pitchFamily="18" charset="0"/>
              </a:rPr>
              <a:t>Sistema MCM</a:t>
            </a:r>
          </a:p>
          <a:p>
            <a:pPr indent="-3175" algn="just" eaLnBrk="1" fontAlgn="auto" hangingPunct="1">
              <a:spcAft>
                <a:spcPts val="0"/>
              </a:spcAft>
              <a:buFont typeface="Georgia" pitchFamily="18" charset="0"/>
              <a:buNone/>
              <a:defRPr/>
            </a:pPr>
            <a:r>
              <a:rPr lang="es-MX" dirty="0" smtClean="0">
                <a:cs typeface="Arial" charset="0"/>
              </a:rPr>
              <a:t>En las tablas de conductores inglesas y americanas se emplea el “mil circular mil” (MCM) como unidad normal para el calibre de los conductores.</a:t>
            </a:r>
            <a:r>
              <a:rPr lang="es-ES" dirty="0" smtClean="0"/>
              <a:t>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500034" y="0"/>
            <a:ext cx="8229600" cy="352448"/>
          </a:xfrm>
        </p:spPr>
        <p:txBody>
          <a:bodyPr rtlCol="0">
            <a:normAutofit fontScale="90000"/>
          </a:bodyPr>
          <a:lstStyle/>
          <a:p>
            <a:pPr eaLnBrk="1" fontAlgn="auto" hangingPunct="1">
              <a:spcBef>
                <a:spcPct val="20000"/>
              </a:spcBef>
              <a:spcAft>
                <a:spcPts val="0"/>
              </a:spcAft>
              <a:defRPr/>
            </a:pPr>
            <a:r>
              <a:rPr lang="es-MX" sz="1700" dirty="0" smtClean="0">
                <a:cs typeface="Times New Roman" pitchFamily="18" charset="0"/>
              </a:rPr>
              <a:t/>
            </a:r>
            <a:br>
              <a:rPr lang="es-MX" sz="1700" dirty="0" smtClean="0">
                <a:cs typeface="Times New Roman" pitchFamily="18" charset="0"/>
              </a:rPr>
            </a:br>
            <a:r>
              <a:rPr lang="es-MX" sz="1700" dirty="0" smtClean="0">
                <a:latin typeface="Arial" charset="0"/>
                <a:cs typeface="Times New Roman" pitchFamily="18" charset="0"/>
              </a:rPr>
              <a:t> </a:t>
            </a:r>
            <a:r>
              <a:rPr lang="es-ES" sz="1700" dirty="0" smtClean="0">
                <a:cs typeface="Times New Roman" pitchFamily="18" charset="0"/>
              </a:rPr>
              <a:t/>
            </a:r>
            <a:br>
              <a:rPr lang="es-ES" sz="1700" dirty="0" smtClean="0">
                <a:cs typeface="Times New Roman" pitchFamily="18" charset="0"/>
              </a:rPr>
            </a:br>
            <a:r>
              <a:rPr lang="es-MX" sz="1700" dirty="0" smtClean="0">
                <a:cs typeface="Times New Roman" pitchFamily="18" charset="0"/>
              </a:rPr>
              <a:t>Capacidad de corriente en conductores (sistema AWG).</a:t>
            </a:r>
            <a:br>
              <a:rPr lang="es-MX" sz="1700" dirty="0" smtClean="0">
                <a:cs typeface="Times New Roman" pitchFamily="18" charset="0"/>
              </a:rPr>
            </a:br>
            <a:endParaRPr lang="es-MX" sz="1700" dirty="0" smtClean="0">
              <a:cs typeface="Times New Roman" pitchFamily="18" charset="0"/>
            </a:endParaRPr>
          </a:p>
        </p:txBody>
      </p:sp>
      <p:pic>
        <p:nvPicPr>
          <p:cNvPr id="38915" name="Picture 3" descr="Tabla2-1a"/>
          <p:cNvPicPr>
            <a:picLocks noGrp="1" noChangeAspect="1" noChangeArrowheads="1"/>
          </p:cNvPicPr>
          <p:nvPr>
            <p:ph idx="1"/>
          </p:nvPr>
        </p:nvPicPr>
        <p:blipFill>
          <a:blip r:embed="rId2"/>
          <a:srcRect/>
          <a:stretch>
            <a:fillRect/>
          </a:stretch>
        </p:blipFill>
        <p:spPr>
          <a:xfrm>
            <a:off x="1285852" y="428604"/>
            <a:ext cx="6572250" cy="6281737"/>
          </a:xfrm>
          <a:noFill/>
        </p:spPr>
      </p:pic>
      <p:sp>
        <p:nvSpPr>
          <p:cNvPr id="4" name="3 Rectángulo redondeado"/>
          <p:cNvSpPr/>
          <p:nvPr/>
        </p:nvSpPr>
        <p:spPr>
          <a:xfrm>
            <a:off x="857224" y="4929198"/>
            <a:ext cx="7358114" cy="1714512"/>
          </a:xfrm>
          <a:prstGeom prst="roundRect">
            <a:avLst/>
          </a:prstGeom>
          <a:solidFill>
            <a:srgbClr val="FF0000">
              <a:alpha val="2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a:bodyPr>
          <a:lstStyle/>
          <a:p>
            <a:pPr eaLnBrk="1" hangingPunct="1"/>
            <a:r>
              <a:rPr lang="es-MX" sz="3600" dirty="0" smtClean="0">
                <a:cs typeface="Times New Roman" pitchFamily="18" charset="0"/>
              </a:rPr>
              <a:t>CALIBRE DE LOS CONDUCTORES</a:t>
            </a:r>
            <a:endParaRPr lang="es-ES" sz="3600" dirty="0" smtClean="0">
              <a:cs typeface="Times New Roman" pitchFamily="18" charset="0"/>
            </a:endParaRPr>
          </a:p>
        </p:txBody>
      </p:sp>
      <p:sp>
        <p:nvSpPr>
          <p:cNvPr id="36867" name="Rectangle 3"/>
          <p:cNvSpPr>
            <a:spLocks noGrp="1" noChangeArrowheads="1"/>
          </p:cNvSpPr>
          <p:nvPr>
            <p:ph idx="1"/>
          </p:nvPr>
        </p:nvSpPr>
        <p:spPr/>
        <p:txBody>
          <a:bodyPr/>
          <a:lstStyle/>
          <a:p>
            <a:pPr algn="just" eaLnBrk="1" hangingPunct="1"/>
            <a:r>
              <a:rPr lang="es-ES" smtClean="0">
                <a:cs typeface="Arial" pitchFamily="34" charset="0"/>
              </a:rPr>
              <a:t>El “circular mil”  (CM) es un círculo que tiene un diámetro de 0,001” (una milésima de pulgada); luego se tendrá:</a:t>
            </a:r>
          </a:p>
          <a:p>
            <a:pPr algn="just" eaLnBrk="1" hangingPunct="1">
              <a:buFont typeface="Georgia" pitchFamily="18" charset="0"/>
              <a:buNone/>
            </a:pPr>
            <a:endParaRPr lang="es-ES" smtClean="0">
              <a:cs typeface="Arial" pitchFamily="34" charset="0"/>
            </a:endParaRPr>
          </a:p>
          <a:p>
            <a:pPr algn="just" eaLnBrk="1" hangingPunct="1"/>
            <a:r>
              <a:rPr lang="es-ES" smtClean="0">
                <a:cs typeface="Arial" pitchFamily="34" charset="0"/>
              </a:rPr>
              <a:t>1 C.M. 	=	25,4 x 0,001; 	(1” = 25,4 mm)</a:t>
            </a:r>
          </a:p>
          <a:p>
            <a:pPr algn="just" eaLnBrk="1" hangingPunct="1">
              <a:buFont typeface="Georgia" pitchFamily="18" charset="0"/>
              <a:buNone/>
            </a:pPr>
            <a:r>
              <a:rPr lang="es-ES" smtClean="0">
                <a:cs typeface="Arial" pitchFamily="34" charset="0"/>
              </a:rPr>
              <a:t>            	=	0,0254 mm</a:t>
            </a:r>
          </a:p>
          <a:p>
            <a:pPr eaLnBrk="1" hangingPunct="1"/>
            <a:endParaRPr lang="es-ES"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normAutofit/>
          </a:bodyPr>
          <a:lstStyle/>
          <a:p>
            <a:pPr eaLnBrk="1" hangingPunct="1"/>
            <a:r>
              <a:rPr lang="es-MX" sz="3600" dirty="0" smtClean="0">
                <a:cs typeface="Times New Roman" pitchFamily="18" charset="0"/>
              </a:rPr>
              <a:t>CALIBRE DE LOS CONDUCTORES</a:t>
            </a:r>
            <a:endParaRPr lang="es-ES" sz="3600" dirty="0" smtClean="0">
              <a:cs typeface="Times New Roman" pitchFamily="18" charset="0"/>
            </a:endParaRPr>
          </a:p>
        </p:txBody>
      </p:sp>
      <p:sp>
        <p:nvSpPr>
          <p:cNvPr id="1028" name="Rectangle 3"/>
          <p:cNvSpPr>
            <a:spLocks noGrp="1" noChangeArrowheads="1"/>
          </p:cNvSpPr>
          <p:nvPr>
            <p:ph idx="1"/>
          </p:nvPr>
        </p:nvSpPr>
        <p:spPr/>
        <p:txBody>
          <a:bodyPr/>
          <a:lstStyle/>
          <a:p>
            <a:pPr eaLnBrk="1" hangingPunct="1"/>
            <a:r>
              <a:rPr lang="es-MX" smtClean="0">
                <a:cs typeface="Arial" pitchFamily="34" charset="0"/>
              </a:rPr>
              <a:t>El área del C.M. será</a:t>
            </a:r>
            <a:r>
              <a:rPr lang="es-ES" smtClean="0"/>
              <a:t> </a:t>
            </a:r>
            <a:r>
              <a:rPr lang="es-ES_tradnl" smtClean="0"/>
              <a:t>:</a:t>
            </a:r>
          </a:p>
          <a:p>
            <a:pPr eaLnBrk="1" hangingPunct="1"/>
            <a:endParaRPr lang="es-ES" smtClean="0"/>
          </a:p>
        </p:txBody>
      </p:sp>
      <p:graphicFrame>
        <p:nvGraphicFramePr>
          <p:cNvPr id="1026" name="Object 4"/>
          <p:cNvGraphicFramePr>
            <a:graphicFrameLocks noChangeAspect="1"/>
          </p:cNvGraphicFramePr>
          <p:nvPr/>
        </p:nvGraphicFramePr>
        <p:xfrm>
          <a:off x="1143000" y="2667000"/>
          <a:ext cx="8001000" cy="1123950"/>
        </p:xfrm>
        <a:graphic>
          <a:graphicData uri="http://schemas.openxmlformats.org/presentationml/2006/ole">
            <mc:AlternateContent xmlns:mc="http://schemas.openxmlformats.org/markup-compatibility/2006">
              <mc:Choice xmlns:v="urn:schemas-microsoft-com:vml" Requires="v">
                <p:oleObj spid="_x0000_s7171" name="Ecuación" r:id="rId3" imgW="2920680" imgH="431640" progId="Equation.3">
                  <p:embed/>
                </p:oleObj>
              </mc:Choice>
              <mc:Fallback>
                <p:oleObj name="Ecuación" r:id="rId3" imgW="2920680" imgH="43164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2667000"/>
                        <a:ext cx="8001000" cy="1123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rmAutofit/>
          </a:bodyPr>
          <a:lstStyle/>
          <a:p>
            <a:pPr eaLnBrk="1" hangingPunct="1"/>
            <a:r>
              <a:rPr lang="es-MX" sz="3600" dirty="0" smtClean="0">
                <a:cs typeface="Times New Roman" pitchFamily="18" charset="0"/>
              </a:rPr>
              <a:t>CALIBRE DE LOS CONDUCTORES</a:t>
            </a:r>
            <a:endParaRPr lang="es-ES" sz="3600" dirty="0" smtClean="0">
              <a:cs typeface="Times New Roman" pitchFamily="18" charset="0"/>
            </a:endParaRPr>
          </a:p>
        </p:txBody>
      </p:sp>
      <p:sp>
        <p:nvSpPr>
          <p:cNvPr id="37891" name="Rectangle 3"/>
          <p:cNvSpPr>
            <a:spLocks noGrp="1" noChangeArrowheads="1"/>
          </p:cNvSpPr>
          <p:nvPr>
            <p:ph idx="1"/>
          </p:nvPr>
        </p:nvSpPr>
        <p:spPr/>
        <p:txBody>
          <a:bodyPr/>
          <a:lstStyle/>
          <a:p>
            <a:pPr algn="just" eaLnBrk="1" hangingPunct="1"/>
            <a:r>
              <a:rPr lang="es-ES" dirty="0" smtClean="0">
                <a:cs typeface="Arial" pitchFamily="34" charset="0"/>
              </a:rPr>
              <a:t>Como:</a:t>
            </a:r>
          </a:p>
          <a:p>
            <a:pPr algn="just" eaLnBrk="1" hangingPunct="1">
              <a:buFont typeface="Georgia" pitchFamily="18" charset="0"/>
              <a:buNone/>
            </a:pPr>
            <a:r>
              <a:rPr lang="es-ES" dirty="0" smtClean="0">
                <a:cs typeface="Arial" pitchFamily="34" charset="0"/>
              </a:rPr>
              <a:t>    </a:t>
            </a:r>
            <a:r>
              <a:rPr lang="es-ES" dirty="0" err="1" smtClean="0">
                <a:cs typeface="Arial" pitchFamily="34" charset="0"/>
              </a:rPr>
              <a:t>Area</a:t>
            </a:r>
            <a:r>
              <a:rPr lang="es-ES" dirty="0" smtClean="0">
                <a:cs typeface="Arial" pitchFamily="34" charset="0"/>
              </a:rPr>
              <a:t> MCM 	=	0,5 mm2</a:t>
            </a:r>
          </a:p>
          <a:p>
            <a:pPr algn="just" eaLnBrk="1" hangingPunct="1">
              <a:buFont typeface="Georgia" pitchFamily="18" charset="0"/>
              <a:buNone/>
            </a:pPr>
            <a:endParaRPr lang="es-ES" dirty="0" smtClean="0">
              <a:cs typeface="Arial" pitchFamily="34" charset="0"/>
            </a:endParaRPr>
          </a:p>
          <a:p>
            <a:pPr algn="just" eaLnBrk="1" hangingPunct="1"/>
            <a:r>
              <a:rPr lang="es-ES" dirty="0" smtClean="0">
                <a:cs typeface="Arial" pitchFamily="34" charset="0"/>
              </a:rPr>
              <a:t>Las medidas normalizadas para los calibres de los conductores en MCM son: </a:t>
            </a:r>
          </a:p>
          <a:p>
            <a:pPr algn="just" eaLnBrk="1" hangingPunct="1">
              <a:buNone/>
            </a:pPr>
            <a:r>
              <a:rPr lang="es-ES" dirty="0" smtClean="0">
                <a:cs typeface="Arial" pitchFamily="34" charset="0"/>
              </a:rPr>
              <a:t>250 MCM, 300 MCM, 350 MCM, 400 MCM, 500 MCM.</a:t>
            </a:r>
          </a:p>
          <a:p>
            <a:pPr eaLnBrk="1" hangingPunct="1"/>
            <a:endParaRPr lang="es-ES" dirty="0"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7" name="Picture 5" descr="CEPER019"/>
          <p:cNvPicPr>
            <a:picLocks noChangeAspect="1" noChangeArrowheads="1"/>
          </p:cNvPicPr>
          <p:nvPr/>
        </p:nvPicPr>
        <p:blipFill>
          <a:blip r:embed="rId3"/>
          <a:srcRect l="33580" b="20151"/>
          <a:stretch>
            <a:fillRect/>
          </a:stretch>
        </p:blipFill>
        <p:spPr bwMode="auto">
          <a:xfrm>
            <a:off x="1357290" y="1857364"/>
            <a:ext cx="1974850" cy="2303462"/>
          </a:xfrm>
          <a:prstGeom prst="rect">
            <a:avLst/>
          </a:prstGeom>
          <a:noFill/>
        </p:spPr>
      </p:pic>
      <p:pic>
        <p:nvPicPr>
          <p:cNvPr id="28678" name="Picture 6" descr="CEPER023"/>
          <p:cNvPicPr>
            <a:picLocks noChangeAspect="1" noChangeArrowheads="1"/>
          </p:cNvPicPr>
          <p:nvPr/>
        </p:nvPicPr>
        <p:blipFill>
          <a:blip r:embed="rId4"/>
          <a:srcRect/>
          <a:stretch>
            <a:fillRect/>
          </a:stretch>
        </p:blipFill>
        <p:spPr bwMode="auto">
          <a:xfrm>
            <a:off x="5500694" y="1428736"/>
            <a:ext cx="2447925" cy="2374900"/>
          </a:xfrm>
          <a:prstGeom prst="rect">
            <a:avLst/>
          </a:prstGeom>
          <a:noFill/>
        </p:spPr>
      </p:pic>
      <p:sp>
        <p:nvSpPr>
          <p:cNvPr id="28682" name="Text Box 10"/>
          <p:cNvSpPr txBox="1">
            <a:spLocks noChangeArrowheads="1"/>
          </p:cNvSpPr>
          <p:nvPr/>
        </p:nvSpPr>
        <p:spPr bwMode="auto">
          <a:xfrm>
            <a:off x="500034" y="1357298"/>
            <a:ext cx="5867400" cy="517525"/>
          </a:xfrm>
          <a:prstGeom prst="rect">
            <a:avLst/>
          </a:prstGeom>
          <a:noFill/>
          <a:ln w="9525">
            <a:noFill/>
            <a:miter lim="800000"/>
            <a:headEnd/>
            <a:tailEnd/>
          </a:ln>
          <a:effectLst/>
        </p:spPr>
        <p:txBody>
          <a:bodyPr>
            <a:spAutoFit/>
          </a:bodyPr>
          <a:lstStyle/>
          <a:p>
            <a:pPr defTabSz="995363">
              <a:spcBef>
                <a:spcPct val="50000"/>
              </a:spcBef>
            </a:pPr>
            <a:r>
              <a:rPr lang="es-PE" sz="1400" b="1" dirty="0">
                <a:solidFill>
                  <a:schemeClr val="accent2"/>
                </a:solidFill>
                <a:effectLst>
                  <a:outerShdw blurRad="38100" dist="38100" dir="2700000" algn="tl">
                    <a:srgbClr val="C0C0C0"/>
                  </a:outerShdw>
                </a:effectLst>
              </a:rPr>
              <a:t>TIPOS DE COBRE USADOS PARA LA FABRICACIÓN DE CONDUCTORES</a:t>
            </a:r>
            <a:endParaRPr lang="es-ES" sz="1400" b="1" dirty="0">
              <a:solidFill>
                <a:schemeClr val="accent2"/>
              </a:solidFill>
              <a:effectLst>
                <a:outerShdw blurRad="38100" dist="38100" dir="2700000" algn="tl">
                  <a:srgbClr val="C0C0C0"/>
                </a:outerShdw>
              </a:effectLst>
            </a:endParaRPr>
          </a:p>
        </p:txBody>
      </p:sp>
      <p:sp>
        <p:nvSpPr>
          <p:cNvPr id="28683" name="Text Box 11"/>
          <p:cNvSpPr txBox="1">
            <a:spLocks noChangeArrowheads="1"/>
          </p:cNvSpPr>
          <p:nvPr/>
        </p:nvSpPr>
        <p:spPr bwMode="auto">
          <a:xfrm>
            <a:off x="0" y="4286256"/>
            <a:ext cx="4572000" cy="274638"/>
          </a:xfrm>
          <a:prstGeom prst="rect">
            <a:avLst/>
          </a:prstGeom>
          <a:noFill/>
          <a:ln w="9525">
            <a:noFill/>
            <a:miter lim="800000"/>
            <a:headEnd/>
            <a:tailEnd/>
          </a:ln>
          <a:effectLst/>
        </p:spPr>
        <p:txBody>
          <a:bodyPr>
            <a:spAutoFit/>
          </a:bodyPr>
          <a:lstStyle/>
          <a:p>
            <a:pPr algn="ctr" defTabSz="995363">
              <a:spcBef>
                <a:spcPct val="50000"/>
              </a:spcBef>
            </a:pPr>
            <a:r>
              <a:rPr lang="es-PE" sz="1200" b="1" i="1" dirty="0">
                <a:solidFill>
                  <a:schemeClr val="accent2"/>
                </a:solidFill>
                <a:effectLst>
                  <a:outerShdw blurRad="38100" dist="38100" dir="2700000" algn="tl">
                    <a:srgbClr val="C0C0C0"/>
                  </a:outerShdw>
                </a:effectLst>
                <a:latin typeface="Tahoma" pitchFamily="34" charset="0"/>
              </a:rPr>
              <a:t>COBRE DE TEMPLE DURO</a:t>
            </a:r>
            <a:endParaRPr lang="es-ES" sz="1200" b="1" i="1" dirty="0">
              <a:solidFill>
                <a:schemeClr val="accent2"/>
              </a:solidFill>
              <a:effectLst>
                <a:outerShdw blurRad="38100" dist="38100" dir="2700000" algn="tl">
                  <a:srgbClr val="C0C0C0"/>
                </a:outerShdw>
              </a:effectLst>
              <a:latin typeface="Tahoma" pitchFamily="34" charset="0"/>
            </a:endParaRPr>
          </a:p>
        </p:txBody>
      </p:sp>
      <p:sp>
        <p:nvSpPr>
          <p:cNvPr id="28684" name="Text Box 12"/>
          <p:cNvSpPr txBox="1">
            <a:spLocks noChangeArrowheads="1"/>
          </p:cNvSpPr>
          <p:nvPr/>
        </p:nvSpPr>
        <p:spPr bwMode="auto">
          <a:xfrm>
            <a:off x="4572000" y="4000504"/>
            <a:ext cx="4572000" cy="274638"/>
          </a:xfrm>
          <a:prstGeom prst="rect">
            <a:avLst/>
          </a:prstGeom>
          <a:noFill/>
          <a:ln w="9525">
            <a:noFill/>
            <a:miter lim="800000"/>
            <a:headEnd/>
            <a:tailEnd/>
          </a:ln>
          <a:effectLst/>
        </p:spPr>
        <p:txBody>
          <a:bodyPr>
            <a:spAutoFit/>
          </a:bodyPr>
          <a:lstStyle/>
          <a:p>
            <a:pPr algn="ctr" defTabSz="995363">
              <a:spcBef>
                <a:spcPct val="50000"/>
              </a:spcBef>
            </a:pPr>
            <a:r>
              <a:rPr lang="es-PE" sz="1200" b="1" i="1" dirty="0">
                <a:solidFill>
                  <a:schemeClr val="accent2"/>
                </a:solidFill>
                <a:effectLst>
                  <a:outerShdw blurRad="38100" dist="38100" dir="2700000" algn="tl">
                    <a:srgbClr val="C0C0C0"/>
                  </a:outerShdw>
                </a:effectLst>
                <a:latin typeface="Tahoma" pitchFamily="34" charset="0"/>
              </a:rPr>
              <a:t>COBRE RECOCIDO O TEMPLE BLANDO</a:t>
            </a:r>
            <a:endParaRPr lang="es-ES" sz="1200" b="1" i="1" dirty="0">
              <a:solidFill>
                <a:schemeClr val="accent2"/>
              </a:solidFill>
              <a:effectLst>
                <a:outerShdw blurRad="38100" dist="38100" dir="2700000" algn="tl">
                  <a:srgbClr val="C0C0C0"/>
                </a:outerShdw>
              </a:effectLst>
              <a:latin typeface="Tahoma" pitchFamily="34" charset="0"/>
            </a:endParaRPr>
          </a:p>
        </p:txBody>
      </p:sp>
      <p:sp>
        <p:nvSpPr>
          <p:cNvPr id="28685" name="Rectangle 13"/>
          <p:cNvSpPr>
            <a:spLocks noChangeArrowheads="1"/>
          </p:cNvSpPr>
          <p:nvPr/>
        </p:nvSpPr>
        <p:spPr bwMode="auto">
          <a:xfrm>
            <a:off x="285720" y="4786322"/>
            <a:ext cx="4033838" cy="1581150"/>
          </a:xfrm>
          <a:prstGeom prst="rect">
            <a:avLst/>
          </a:prstGeom>
          <a:noFill/>
          <a:ln w="9525">
            <a:noFill/>
            <a:miter lim="800000"/>
            <a:headEnd/>
            <a:tailEnd/>
          </a:ln>
          <a:effectLst/>
        </p:spPr>
        <p:txBody>
          <a:bodyPr>
            <a:spAutoFit/>
          </a:bodyPr>
          <a:lstStyle/>
          <a:p>
            <a:pPr marL="174625" indent="-174625" algn="just" defTabSz="995363"/>
            <a:r>
              <a:rPr lang="es-MX" sz="1400" dirty="0">
                <a:solidFill>
                  <a:schemeClr val="accent2"/>
                </a:solidFill>
              </a:rPr>
              <a:t>Conductores desnudos y para líneas aéreas de transporte de energía eléctrica.</a:t>
            </a:r>
          </a:p>
          <a:p>
            <a:pPr marL="174625" indent="-174625" algn="just" defTabSz="995363"/>
            <a:endParaRPr lang="es-MX" sz="1400" dirty="0">
              <a:solidFill>
                <a:schemeClr val="accent2"/>
              </a:solidFill>
            </a:endParaRPr>
          </a:p>
          <a:p>
            <a:pPr marL="174625" indent="-174625" algn="just" defTabSz="995363">
              <a:buFont typeface="Wingdings" pitchFamily="2" charset="2"/>
              <a:buBlip>
                <a:blip r:embed="rId5"/>
              </a:buBlip>
            </a:pPr>
            <a:r>
              <a:rPr lang="es-MX" sz="1400" dirty="0">
                <a:solidFill>
                  <a:schemeClr val="accent2"/>
                </a:solidFill>
              </a:rPr>
              <a:t>Conductividad del 97% respecto al cobre puro.</a:t>
            </a:r>
            <a:endParaRPr lang="es-ES" sz="1400" dirty="0">
              <a:solidFill>
                <a:schemeClr val="accent2"/>
              </a:solidFill>
            </a:endParaRPr>
          </a:p>
          <a:p>
            <a:pPr marL="174625" indent="-174625" algn="just" defTabSz="995363">
              <a:buFont typeface="Wingdings" pitchFamily="2" charset="2"/>
              <a:buBlip>
                <a:blip r:embed="rId5"/>
              </a:buBlip>
            </a:pPr>
            <a:r>
              <a:rPr lang="es-MX" sz="1400" dirty="0">
                <a:solidFill>
                  <a:schemeClr val="accent2"/>
                </a:solidFill>
              </a:rPr>
              <a:t>Resistividad de 0.018 Ω.mm2/m a 20°C.</a:t>
            </a:r>
          </a:p>
          <a:p>
            <a:pPr marL="174625" indent="-174625" algn="just" defTabSz="995363">
              <a:buFont typeface="Wingdings" pitchFamily="2" charset="2"/>
              <a:buBlip>
                <a:blip r:embed="rId5"/>
              </a:buBlip>
            </a:pPr>
            <a:r>
              <a:rPr lang="es-MX" sz="1400" dirty="0">
                <a:solidFill>
                  <a:schemeClr val="accent2"/>
                </a:solidFill>
              </a:rPr>
              <a:t>Capacidad de ruptura a la carga que oscila entre 37 a 45 Kg/mm2.</a:t>
            </a:r>
            <a:endParaRPr lang="es-ES" sz="1400" dirty="0">
              <a:solidFill>
                <a:schemeClr val="accent2"/>
              </a:solidFill>
            </a:endParaRPr>
          </a:p>
        </p:txBody>
      </p:sp>
      <p:sp>
        <p:nvSpPr>
          <p:cNvPr id="28686" name="Rectangle 14"/>
          <p:cNvSpPr>
            <a:spLocks noChangeArrowheads="1"/>
          </p:cNvSpPr>
          <p:nvPr/>
        </p:nvSpPr>
        <p:spPr bwMode="auto">
          <a:xfrm>
            <a:off x="4572000" y="4500570"/>
            <a:ext cx="4572000" cy="1900238"/>
          </a:xfrm>
          <a:prstGeom prst="rect">
            <a:avLst/>
          </a:prstGeom>
          <a:noFill/>
          <a:ln w="9525">
            <a:noFill/>
            <a:miter lim="800000"/>
            <a:headEnd/>
            <a:tailEnd/>
          </a:ln>
          <a:effectLst/>
        </p:spPr>
        <p:txBody>
          <a:bodyPr>
            <a:spAutoFit/>
          </a:bodyPr>
          <a:lstStyle/>
          <a:p>
            <a:pPr marL="174625" indent="-174625" defTabSz="995363"/>
            <a:r>
              <a:rPr lang="es-MX" sz="1400" dirty="0">
                <a:solidFill>
                  <a:schemeClr val="accent2"/>
                </a:solidFill>
              </a:rPr>
              <a:t>Fabricación de conductores aislados. Sus principales características son:</a:t>
            </a:r>
          </a:p>
          <a:p>
            <a:pPr marL="174625" indent="-174625" defTabSz="995363"/>
            <a:endParaRPr lang="es-ES" sz="1400" dirty="0">
              <a:solidFill>
                <a:schemeClr val="accent2"/>
              </a:solidFill>
            </a:endParaRPr>
          </a:p>
          <a:p>
            <a:pPr marL="174625" indent="-174625" defTabSz="995363">
              <a:buFont typeface="Wingdings" pitchFamily="2" charset="2"/>
              <a:buBlip>
                <a:blip r:embed="rId5"/>
              </a:buBlip>
            </a:pPr>
            <a:r>
              <a:rPr lang="es-MX" sz="1400" dirty="0">
                <a:solidFill>
                  <a:schemeClr val="accent2"/>
                </a:solidFill>
              </a:rPr>
              <a:t>Conductividad del 100%.</a:t>
            </a:r>
            <a:endParaRPr lang="es-ES" sz="1400" dirty="0">
              <a:solidFill>
                <a:schemeClr val="accent2"/>
              </a:solidFill>
            </a:endParaRPr>
          </a:p>
          <a:p>
            <a:pPr marL="174625" indent="-174625" defTabSz="995363">
              <a:buFont typeface="Wingdings" pitchFamily="2" charset="2"/>
              <a:buBlip>
                <a:blip r:embed="rId5"/>
              </a:buBlip>
            </a:pPr>
            <a:r>
              <a:rPr lang="es-MX" sz="1400" dirty="0">
                <a:solidFill>
                  <a:schemeClr val="accent2"/>
                </a:solidFill>
              </a:rPr>
              <a:t>Resistividad de 0.01724 Ω.mm2/m a 20°C </a:t>
            </a:r>
          </a:p>
          <a:p>
            <a:pPr marL="174625" indent="-174625" defTabSz="995363">
              <a:buFont typeface="Wingdings" pitchFamily="2" charset="2"/>
              <a:buBlip>
                <a:blip r:embed="rId5"/>
              </a:buBlip>
            </a:pPr>
            <a:r>
              <a:rPr lang="es-MX" sz="1400" dirty="0">
                <a:solidFill>
                  <a:schemeClr val="accent2"/>
                </a:solidFill>
              </a:rPr>
              <a:t>Capacidad de ruptura media de 25 Kg/mm2.</a:t>
            </a:r>
            <a:endParaRPr lang="es-ES" sz="1400" dirty="0">
              <a:solidFill>
                <a:schemeClr val="accent2"/>
              </a:solidFill>
            </a:endParaRPr>
          </a:p>
          <a:p>
            <a:pPr marL="174625" indent="-174625" defTabSz="995363"/>
            <a:endParaRPr lang="es-ES" sz="1400" dirty="0">
              <a:solidFill>
                <a:schemeClr val="accent2"/>
              </a:solidFill>
            </a:endParaRPr>
          </a:p>
          <a:p>
            <a:pPr marL="174625" indent="-174625" defTabSz="995363">
              <a:spcBef>
                <a:spcPct val="50000"/>
              </a:spcBef>
            </a:pPr>
            <a:endParaRPr lang="es-ES" sz="1400" dirty="0"/>
          </a:p>
        </p:txBody>
      </p:sp>
      <p:sp>
        <p:nvSpPr>
          <p:cNvPr id="11" name="Rectangle 2"/>
          <p:cNvSpPr txBox="1">
            <a:spLocks noChangeArrowheads="1"/>
          </p:cNvSpPr>
          <p:nvPr/>
        </p:nvSpPr>
        <p:spPr>
          <a:xfrm>
            <a:off x="457200" y="274638"/>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MX" sz="3600" dirty="0" smtClean="0">
                <a:latin typeface="+mj-lt"/>
                <a:ea typeface="+mj-ea"/>
                <a:cs typeface="Times New Roman" pitchFamily="18" charset="0"/>
              </a:rPr>
              <a:t>C</a:t>
            </a:r>
            <a:r>
              <a:rPr kumimoji="0" lang="es-MX" sz="3600" b="0" i="0" u="none" strike="noStrike" kern="1200" cap="none" spc="0" normalizeH="0" baseline="0" noProof="0" dirty="0" smtClean="0">
                <a:ln>
                  <a:noFill/>
                </a:ln>
                <a:solidFill>
                  <a:schemeClr val="tx1"/>
                </a:solidFill>
                <a:effectLst/>
                <a:uLnTx/>
                <a:uFillTx/>
                <a:latin typeface="+mj-lt"/>
                <a:ea typeface="+mj-ea"/>
                <a:cs typeface="Times New Roman" pitchFamily="18" charset="0"/>
              </a:rPr>
              <a:t>ONDUCTORES DE COBRE</a:t>
            </a:r>
            <a:endParaRPr kumimoji="0" lang="es-ES" sz="3600" b="0" i="0" u="none" strike="noStrike" kern="1200" cap="none" spc="0" normalizeH="0" baseline="0" noProof="0" dirty="0" smtClean="0">
              <a:ln>
                <a:noFill/>
              </a:ln>
              <a:solidFill>
                <a:schemeClr val="tx1"/>
              </a:solidFill>
              <a:effectLst/>
              <a:uLnTx/>
              <a:uFillTx/>
              <a:latin typeface="+mj-lt"/>
              <a:ea typeface="+mj-ea"/>
              <a:cs typeface="Times New Roman" pitchFamily="18"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571472" y="571480"/>
            <a:ext cx="7772400" cy="5857916"/>
          </a:xfrm>
        </p:spPr>
        <p:txBody>
          <a:bodyPr rtlCol="0">
            <a:normAutofit/>
          </a:bodyPr>
          <a:lstStyle/>
          <a:p>
            <a:pPr algn="l" eaLnBrk="1" fontAlgn="auto" hangingPunct="1">
              <a:spcBef>
                <a:spcPct val="20000"/>
              </a:spcBef>
              <a:spcAft>
                <a:spcPts val="0"/>
              </a:spcAft>
              <a:defRPr/>
            </a:pPr>
            <a:r>
              <a:rPr lang="es-MX" sz="4000" b="1" dirty="0" smtClean="0">
                <a:cs typeface="Times New Roman" pitchFamily="18" charset="0"/>
              </a:rPr>
              <a:t>CARACTERÍSTICAS DE ALGUNOS TIPOS DE CONDUCTORES</a:t>
            </a: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MX" sz="2800" b="1" dirty="0" smtClean="0">
                <a:cs typeface="Times New Roman" pitchFamily="18" charset="0"/>
              </a:rPr>
              <a:t>Alambres y cables tipo TW:</a:t>
            </a: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MX" sz="2200" dirty="0" smtClean="0">
                <a:cs typeface="Times New Roman" pitchFamily="18" charset="0"/>
              </a:rPr>
              <a:t>Conductor de cobre electrolítico blando, sólido o cableado concéntrico; con </a:t>
            </a:r>
            <a:r>
              <a:rPr lang="es-MX" sz="2200" b="1" dirty="0" smtClean="0">
                <a:solidFill>
                  <a:srgbClr val="FF0000"/>
                </a:solidFill>
                <a:cs typeface="Times New Roman" pitchFamily="18" charset="0"/>
              </a:rPr>
              <a:t>aislamiento de cloruro de polivinilo (PVC)</a:t>
            </a:r>
            <a:r>
              <a:rPr lang="es-MX" sz="2200" dirty="0" smtClean="0">
                <a:cs typeface="Times New Roman" pitchFamily="18" charset="0"/>
              </a:rPr>
              <a:t>. Pueden operar </a:t>
            </a:r>
            <a:r>
              <a:rPr lang="es-MX" sz="2200" b="1" dirty="0" smtClean="0">
                <a:solidFill>
                  <a:srgbClr val="FF0000"/>
                </a:solidFill>
                <a:cs typeface="Times New Roman" pitchFamily="18" charset="0"/>
              </a:rPr>
              <a:t>hasta 60°C </a:t>
            </a:r>
            <a:r>
              <a:rPr lang="es-MX" sz="2200" dirty="0" smtClean="0">
                <a:cs typeface="Times New Roman" pitchFamily="18" charset="0"/>
              </a:rPr>
              <a:t>y su tensión de servicio, dependiendo de la marca, puede ser de 600 V ó 750 V.</a:t>
            </a:r>
            <a:r>
              <a:rPr lang="es-PE" sz="2200" dirty="0" smtClean="0">
                <a:cs typeface="Times New Roman" pitchFamily="18" charset="0"/>
              </a:rPr>
              <a:t/>
            </a:r>
            <a:br>
              <a:rPr lang="es-PE" sz="2200" dirty="0" smtClean="0">
                <a:cs typeface="Times New Roman" pitchFamily="18" charset="0"/>
              </a:rPr>
            </a:br>
            <a:r>
              <a:rPr lang="es-MX" sz="2200" dirty="0" smtClean="0">
                <a:cs typeface="Times New Roman" pitchFamily="18" charset="0"/>
              </a:rPr>
              <a:t> </a:t>
            </a:r>
            <a:r>
              <a:rPr lang="es-PE" sz="2200" dirty="0" smtClean="0">
                <a:cs typeface="Times New Roman" pitchFamily="18" charset="0"/>
              </a:rPr>
              <a:t/>
            </a:r>
            <a:br>
              <a:rPr lang="es-PE" sz="2200" dirty="0" smtClean="0">
                <a:cs typeface="Times New Roman" pitchFamily="18" charset="0"/>
              </a:rPr>
            </a:br>
            <a:r>
              <a:rPr lang="es-MX" sz="2200" dirty="0" smtClean="0">
                <a:cs typeface="Times New Roman" pitchFamily="18" charset="0"/>
              </a:rPr>
              <a:t>Se utiliza en </a:t>
            </a:r>
            <a:r>
              <a:rPr lang="es-MX" sz="2200" b="1" dirty="0" smtClean="0">
                <a:solidFill>
                  <a:srgbClr val="FF0000"/>
                </a:solidFill>
                <a:cs typeface="Times New Roman" pitchFamily="18" charset="0"/>
              </a:rPr>
              <a:t>instalaciones en el interior </a:t>
            </a:r>
            <a:r>
              <a:rPr lang="es-MX" sz="2200" dirty="0" smtClean="0">
                <a:cs typeface="Times New Roman" pitchFamily="18" charset="0"/>
              </a:rPr>
              <a:t>de locales con ambiente seco o húmedo, conexiones de tableros de control, etc.</a:t>
            </a:r>
            <a:r>
              <a:rPr lang="es-PE" sz="2200" dirty="0" smtClean="0">
                <a:cs typeface="Times New Roman" pitchFamily="18" charset="0"/>
              </a:rPr>
              <a:t/>
            </a:r>
            <a:br>
              <a:rPr lang="es-PE" sz="2200" dirty="0" smtClean="0">
                <a:cs typeface="Times New Roman" pitchFamily="18" charset="0"/>
              </a:rPr>
            </a:b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endParaRPr lang="es-MX" sz="1700" dirty="0" smtClean="0">
              <a:cs typeface="Times New Roman" pitchFamily="1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Tabla de calibre y tipo de aislamiento"/>
          <p:cNvPicPr/>
          <p:nvPr/>
        </p:nvPicPr>
        <p:blipFill>
          <a:blip r:embed="rId2" cstate="print"/>
          <a:srcRect r="-2604" b="47931"/>
          <a:stretch>
            <a:fillRect/>
          </a:stretch>
        </p:blipFill>
        <p:spPr bwMode="auto">
          <a:xfrm>
            <a:off x="0" y="0"/>
            <a:ext cx="9396535" cy="68580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381000" y="1071546"/>
            <a:ext cx="8048625" cy="5500726"/>
          </a:xfrm>
        </p:spPr>
        <p:txBody>
          <a:bodyPr rtlCol="0">
            <a:normAutofit/>
          </a:bodyPr>
          <a:lstStyle/>
          <a:p>
            <a:pPr algn="l" eaLnBrk="1" fontAlgn="auto" hangingPunct="1">
              <a:spcBef>
                <a:spcPct val="20000"/>
              </a:spcBef>
              <a:spcAft>
                <a:spcPts val="0"/>
              </a:spcAft>
              <a:defRPr/>
            </a:pPr>
            <a:r>
              <a:rPr lang="es-MX" sz="3100" b="1" dirty="0" smtClean="0">
                <a:cs typeface="Times New Roman" pitchFamily="18" charset="0"/>
              </a:rPr>
              <a:t>Alambres y cables tipo THW:</a:t>
            </a: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MX" sz="2200" dirty="0" smtClean="0">
                <a:cs typeface="Times New Roman" pitchFamily="18" charset="0"/>
              </a:rPr>
              <a:t>Conductor de cobre electrolítico blando, sólido o cableado concéntrico; con </a:t>
            </a:r>
            <a:r>
              <a:rPr lang="es-MX" sz="2200" b="1" dirty="0" smtClean="0">
                <a:solidFill>
                  <a:srgbClr val="FF0000"/>
                </a:solidFill>
                <a:cs typeface="Times New Roman" pitchFamily="18" charset="0"/>
              </a:rPr>
              <a:t>aislamiento de cloruro de polivinilo (PVC) especial</a:t>
            </a:r>
            <a:r>
              <a:rPr lang="es-MX" sz="2200" dirty="0" smtClean="0">
                <a:cs typeface="Times New Roman" pitchFamily="18" charset="0"/>
              </a:rPr>
              <a:t>, </a:t>
            </a:r>
            <a:r>
              <a:rPr lang="es-MX" sz="2200" b="1" dirty="0" smtClean="0">
                <a:solidFill>
                  <a:srgbClr val="FF0000"/>
                </a:solidFill>
                <a:cs typeface="Times New Roman" pitchFamily="18" charset="0"/>
              </a:rPr>
              <a:t>resistente al calor, humedad, aceites y agentes químicos</a:t>
            </a:r>
            <a:r>
              <a:rPr lang="es-MX" sz="2200" dirty="0" smtClean="0">
                <a:cs typeface="Times New Roman" pitchFamily="18" charset="0"/>
              </a:rPr>
              <a:t>. Pueden operar </a:t>
            </a:r>
            <a:r>
              <a:rPr lang="es-MX" sz="2200" b="1" dirty="0" smtClean="0">
                <a:solidFill>
                  <a:srgbClr val="FF0000"/>
                </a:solidFill>
                <a:cs typeface="Times New Roman" pitchFamily="18" charset="0"/>
              </a:rPr>
              <a:t>hasta 75°C </a:t>
            </a:r>
            <a:r>
              <a:rPr lang="es-MX" sz="2200" dirty="0" smtClean="0">
                <a:cs typeface="Times New Roman" pitchFamily="18" charset="0"/>
              </a:rPr>
              <a:t>y su tensión de servicio, dependiendo de la marca, puede ser de 600 V ó 750 V.</a:t>
            </a:r>
            <a:r>
              <a:rPr lang="es-PE" sz="2200" dirty="0" smtClean="0">
                <a:cs typeface="Times New Roman" pitchFamily="18" charset="0"/>
              </a:rPr>
              <a:t/>
            </a:r>
            <a:br>
              <a:rPr lang="es-PE" sz="2200" dirty="0" smtClean="0">
                <a:cs typeface="Times New Roman" pitchFamily="18" charset="0"/>
              </a:rPr>
            </a:br>
            <a:r>
              <a:rPr lang="es-MX" sz="2200" dirty="0" smtClean="0">
                <a:cs typeface="Times New Roman" pitchFamily="18" charset="0"/>
              </a:rPr>
              <a:t> </a:t>
            </a:r>
            <a:r>
              <a:rPr lang="es-PE" sz="2200" dirty="0" smtClean="0">
                <a:cs typeface="Times New Roman" pitchFamily="18" charset="0"/>
              </a:rPr>
              <a:t/>
            </a:r>
            <a:br>
              <a:rPr lang="es-PE" sz="2200" dirty="0" smtClean="0">
                <a:cs typeface="Times New Roman" pitchFamily="18" charset="0"/>
              </a:rPr>
            </a:br>
            <a:r>
              <a:rPr lang="es-MX" sz="2200" dirty="0" smtClean="0">
                <a:cs typeface="Times New Roman" pitchFamily="18" charset="0"/>
              </a:rPr>
              <a:t>El conductor </a:t>
            </a:r>
            <a:r>
              <a:rPr lang="es-MX" sz="2200" b="1" dirty="0" smtClean="0">
                <a:solidFill>
                  <a:srgbClr val="FF0000"/>
                </a:solidFill>
                <a:cs typeface="Times New Roman" pitchFamily="18" charset="0"/>
              </a:rPr>
              <a:t>THW – 90 puede operar hasta 90°C </a:t>
            </a:r>
            <a:r>
              <a:rPr lang="es-MX" sz="2200" dirty="0" smtClean="0">
                <a:cs typeface="Times New Roman" pitchFamily="18" charset="0"/>
              </a:rPr>
              <a:t>y se utiliza principalmente dentro de aparatos de alumbrado con lámparas de descarga.</a:t>
            </a:r>
            <a:r>
              <a:rPr lang="es-PE" sz="1700" dirty="0" smtClean="0">
                <a:cs typeface="Times New Roman" pitchFamily="18" charset="0"/>
              </a:rPr>
              <a:t/>
            </a:r>
            <a:br>
              <a:rPr lang="es-PE" sz="1700" dirty="0" smtClean="0">
                <a:cs typeface="Times New Roman" pitchFamily="18" charset="0"/>
              </a:rPr>
            </a:b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ES" sz="1700" dirty="0" smtClean="0">
                <a:cs typeface="Times New Roman" pitchFamily="18" charset="0"/>
              </a:rPr>
              <a:t/>
            </a:r>
            <a:br>
              <a:rPr lang="es-ES" sz="1700" dirty="0" smtClean="0">
                <a:cs typeface="Times New Roman" pitchFamily="18" charset="0"/>
              </a:rPr>
            </a:br>
            <a:endParaRPr lang="es-PE" sz="1700" dirty="0" smtClean="0">
              <a:cs typeface="Times New Roman" pitchFamily="18"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762000" y="928670"/>
            <a:ext cx="7772400" cy="5072098"/>
          </a:xfrm>
        </p:spPr>
        <p:txBody>
          <a:bodyPr rtlCol="0">
            <a:normAutofit/>
          </a:bodyPr>
          <a:lstStyle/>
          <a:p>
            <a:pPr algn="l" eaLnBrk="1" fontAlgn="auto" hangingPunct="1">
              <a:spcBef>
                <a:spcPct val="20000"/>
              </a:spcBef>
              <a:spcAft>
                <a:spcPts val="0"/>
              </a:spcAft>
              <a:defRPr/>
            </a:pPr>
            <a:r>
              <a:rPr lang="es-MX" sz="3100" b="1" dirty="0" smtClean="0">
                <a:cs typeface="Times New Roman" pitchFamily="18" charset="0"/>
              </a:rPr>
              <a:t>Alambres y cables tipo THHW:</a:t>
            </a:r>
            <a:r>
              <a:rPr lang="es-PE" sz="2200" b="1" dirty="0" smtClean="0">
                <a:cs typeface="Times New Roman" pitchFamily="18" charset="0"/>
              </a:rPr>
              <a:t/>
            </a:r>
            <a:br>
              <a:rPr lang="es-PE" sz="2200" b="1" dirty="0" smtClean="0">
                <a:cs typeface="Times New Roman" pitchFamily="18" charset="0"/>
              </a:rPr>
            </a:br>
            <a:r>
              <a:rPr lang="es-MX" sz="2200" b="1"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MX" sz="2200" dirty="0" smtClean="0">
                <a:cs typeface="Times New Roman" pitchFamily="18" charset="0"/>
              </a:rPr>
              <a:t>Conductor de cobre electrolítico blando, sólido o cableado concéntrico; con </a:t>
            </a:r>
            <a:r>
              <a:rPr lang="es-MX" sz="2200" b="1" dirty="0" smtClean="0">
                <a:solidFill>
                  <a:srgbClr val="FF0000"/>
                </a:solidFill>
                <a:cs typeface="Times New Roman" pitchFamily="18" charset="0"/>
              </a:rPr>
              <a:t>aislamiento de cloruro de polivinilo (PVC) especial, resistente al calor y humedad</a:t>
            </a:r>
            <a:r>
              <a:rPr lang="es-MX" sz="2200" dirty="0" smtClean="0">
                <a:cs typeface="Times New Roman" pitchFamily="18" charset="0"/>
              </a:rPr>
              <a:t>. Pueden operar hasta </a:t>
            </a:r>
            <a:r>
              <a:rPr lang="es-MX" sz="2200" b="1" dirty="0" smtClean="0">
                <a:solidFill>
                  <a:srgbClr val="FF0000"/>
                </a:solidFill>
                <a:cs typeface="Times New Roman" pitchFamily="18" charset="0"/>
              </a:rPr>
              <a:t>105°C </a:t>
            </a:r>
            <a:r>
              <a:rPr lang="es-MX" sz="2200" dirty="0" smtClean="0">
                <a:cs typeface="Times New Roman" pitchFamily="18" charset="0"/>
              </a:rPr>
              <a:t>y su tensión de servicio, dependiendo de la marca, puede ser de 600 V ó 750 V.</a:t>
            </a:r>
            <a:r>
              <a:rPr lang="es-PE" sz="2200" dirty="0" smtClean="0">
                <a:cs typeface="Times New Roman" pitchFamily="18" charset="0"/>
              </a:rPr>
              <a:t/>
            </a:r>
            <a:br>
              <a:rPr lang="es-PE" sz="2200" dirty="0" smtClean="0">
                <a:cs typeface="Times New Roman" pitchFamily="18" charset="0"/>
              </a:rPr>
            </a:br>
            <a:r>
              <a:rPr lang="es-MX" sz="2200" dirty="0" smtClean="0">
                <a:cs typeface="Times New Roman" pitchFamily="18" charset="0"/>
              </a:rPr>
              <a:t> </a:t>
            </a:r>
            <a:r>
              <a:rPr lang="es-PE" sz="2200" dirty="0" smtClean="0">
                <a:cs typeface="Times New Roman" pitchFamily="18" charset="0"/>
              </a:rPr>
              <a:t/>
            </a:r>
            <a:br>
              <a:rPr lang="es-PE" sz="2200" dirty="0" smtClean="0">
                <a:cs typeface="Times New Roman" pitchFamily="18" charset="0"/>
              </a:rPr>
            </a:br>
            <a:r>
              <a:rPr lang="es-MX" sz="2200" dirty="0" smtClean="0">
                <a:cs typeface="Times New Roman" pitchFamily="18" charset="0"/>
              </a:rPr>
              <a:t>Se utilizan principalmente dentro de aparatos de alumbrado con lámparas de descarga, con temperatura ambiente máxima de 70°C.</a:t>
            </a:r>
            <a:r>
              <a:rPr lang="es-PE" sz="2200" dirty="0" smtClean="0">
                <a:cs typeface="Times New Roman" pitchFamily="18" charset="0"/>
              </a:rPr>
              <a:t/>
            </a:r>
            <a:br>
              <a:rPr lang="es-PE" sz="2200" dirty="0" smtClean="0">
                <a:cs typeface="Times New Roman" pitchFamily="18" charset="0"/>
              </a:rPr>
            </a:br>
            <a:r>
              <a:rPr lang="es-MX" sz="22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endParaRPr lang="es-PE" sz="1700" dirty="0" smtClean="0">
              <a:cs typeface="Times New Roman" pitchFamily="18"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85800" y="1000108"/>
            <a:ext cx="7772400" cy="4857784"/>
          </a:xfrm>
        </p:spPr>
        <p:txBody>
          <a:bodyPr rtlCol="0">
            <a:normAutofit fontScale="90000"/>
          </a:bodyPr>
          <a:lstStyle/>
          <a:p>
            <a:pPr algn="l" eaLnBrk="1" fontAlgn="auto" hangingPunct="1">
              <a:spcBef>
                <a:spcPct val="20000"/>
              </a:spcBef>
              <a:spcAft>
                <a:spcPts val="0"/>
              </a:spcAft>
              <a:defRPr/>
            </a:pPr>
            <a:r>
              <a:rPr lang="es-MX" sz="3100" b="1" dirty="0" smtClean="0">
                <a:cs typeface="Times New Roman" pitchFamily="18" charset="0"/>
              </a:rPr>
              <a:t>Alambres y cables </a:t>
            </a:r>
            <a:r>
              <a:rPr lang="es-MX" sz="3100" b="1" dirty="0" err="1" smtClean="0">
                <a:cs typeface="Times New Roman" pitchFamily="18" charset="0"/>
              </a:rPr>
              <a:t>Plastotene</a:t>
            </a:r>
            <a:r>
              <a:rPr lang="es-MX" sz="3100" b="1" dirty="0" smtClean="0">
                <a:cs typeface="Times New Roman" pitchFamily="18" charset="0"/>
              </a:rPr>
              <a:t> tipo CPI o </a:t>
            </a:r>
            <a:r>
              <a:rPr lang="es-MX" sz="3100" b="1" dirty="0" err="1" smtClean="0">
                <a:cs typeface="Times New Roman" pitchFamily="18" charset="0"/>
              </a:rPr>
              <a:t>Indolene</a:t>
            </a:r>
            <a:r>
              <a:rPr lang="es-MX" sz="3100" b="1" dirty="0" smtClean="0">
                <a:cs typeface="Times New Roman" pitchFamily="18" charset="0"/>
              </a:rPr>
              <a:t> tipo WP:</a:t>
            </a:r>
            <a:r>
              <a:rPr lang="es-PE" sz="2200" b="1" dirty="0" smtClean="0">
                <a:cs typeface="Times New Roman" pitchFamily="18" charset="0"/>
              </a:rPr>
              <a:t/>
            </a:r>
            <a:br>
              <a:rPr lang="es-PE" sz="2200" b="1" dirty="0" smtClean="0">
                <a:cs typeface="Times New Roman" pitchFamily="18" charset="0"/>
              </a:rPr>
            </a:br>
            <a:r>
              <a:rPr lang="es-MX" sz="2200" b="1"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MX" sz="2200" dirty="0" smtClean="0">
                <a:cs typeface="Times New Roman" pitchFamily="18" charset="0"/>
              </a:rPr>
              <a:t>Conductor de </a:t>
            </a:r>
            <a:r>
              <a:rPr lang="es-MX" sz="2200" b="1" dirty="0" smtClean="0">
                <a:solidFill>
                  <a:srgbClr val="FF0000"/>
                </a:solidFill>
                <a:cs typeface="Times New Roman" pitchFamily="18" charset="0"/>
              </a:rPr>
              <a:t>cobre electrolítico duro</a:t>
            </a:r>
            <a:r>
              <a:rPr lang="es-MX" sz="2200" dirty="0" smtClean="0">
                <a:cs typeface="Times New Roman" pitchFamily="18" charset="0"/>
              </a:rPr>
              <a:t>, sólido o cableado concéntrico, con </a:t>
            </a:r>
            <a:r>
              <a:rPr lang="es-MX" sz="2200" b="1" dirty="0" smtClean="0">
                <a:solidFill>
                  <a:srgbClr val="FF0000"/>
                </a:solidFill>
                <a:cs typeface="Times New Roman" pitchFamily="18" charset="0"/>
              </a:rPr>
              <a:t>aislamiento de polietileno negro </a:t>
            </a:r>
            <a:r>
              <a:rPr lang="es-MX" sz="2200" dirty="0" smtClean="0">
                <a:cs typeface="Times New Roman" pitchFamily="18" charset="0"/>
              </a:rPr>
              <a:t>apropiada para su </a:t>
            </a:r>
            <a:r>
              <a:rPr lang="es-MX" sz="2200" b="1" dirty="0" smtClean="0">
                <a:solidFill>
                  <a:srgbClr val="FF0000"/>
                </a:solidFill>
                <a:cs typeface="Times New Roman" pitchFamily="18" charset="0"/>
              </a:rPr>
              <a:t>exposición a la luz solar y otras exigencias del medio ambiente</a:t>
            </a:r>
            <a:r>
              <a:rPr lang="es-MX" sz="2200" dirty="0" smtClean="0">
                <a:cs typeface="Times New Roman" pitchFamily="18" charset="0"/>
              </a:rPr>
              <a:t>. Pueden operar entre – 15°C a 75°C y su tensión de servicio depende de los aisladores que se usen en su instalación.</a:t>
            </a:r>
            <a:r>
              <a:rPr lang="es-PE" sz="2200" dirty="0" smtClean="0">
                <a:cs typeface="Times New Roman" pitchFamily="18" charset="0"/>
              </a:rPr>
              <a:t/>
            </a:r>
            <a:br>
              <a:rPr lang="es-PE" sz="2200" dirty="0" smtClean="0">
                <a:cs typeface="Times New Roman" pitchFamily="18" charset="0"/>
              </a:rPr>
            </a:br>
            <a:r>
              <a:rPr lang="es-MX" sz="2200" dirty="0" smtClean="0">
                <a:cs typeface="Times New Roman" pitchFamily="18" charset="0"/>
              </a:rPr>
              <a:t> </a:t>
            </a:r>
            <a:r>
              <a:rPr lang="es-PE" sz="2200" dirty="0" smtClean="0">
                <a:cs typeface="Times New Roman" pitchFamily="18" charset="0"/>
              </a:rPr>
              <a:t/>
            </a:r>
            <a:br>
              <a:rPr lang="es-PE" sz="2200" dirty="0" smtClean="0">
                <a:cs typeface="Times New Roman" pitchFamily="18" charset="0"/>
              </a:rPr>
            </a:br>
            <a:r>
              <a:rPr lang="es-MX" sz="2200" dirty="0" smtClean="0">
                <a:cs typeface="Times New Roman" pitchFamily="18" charset="0"/>
              </a:rPr>
              <a:t>Se utilizan en redes de distribución primaria y secundaria, distribución al aire libre en plantas industriales, minas, etc. Es indispensable su uso cuando las redes cruzan zonas arboladas.</a:t>
            </a: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endParaRPr lang="es-PE" sz="1700" dirty="0" smtClean="0">
              <a:cs typeface="Times New Roman" pitchFamily="18" charset="0"/>
            </a:endParaRPr>
          </a:p>
        </p:txBody>
      </p:sp>
      <p:pic>
        <p:nvPicPr>
          <p:cNvPr id="3" name="Picture 4" descr="1"/>
          <p:cNvPicPr>
            <a:picLocks noChangeAspect="1" noChangeArrowheads="1"/>
          </p:cNvPicPr>
          <p:nvPr/>
        </p:nvPicPr>
        <p:blipFill>
          <a:blip r:embed="rId2"/>
          <a:srcRect/>
          <a:stretch>
            <a:fillRect/>
          </a:stretch>
        </p:blipFill>
        <p:spPr bwMode="auto">
          <a:xfrm>
            <a:off x="928662" y="5143512"/>
            <a:ext cx="7642218" cy="156381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642938" y="1071546"/>
            <a:ext cx="7848600" cy="5000660"/>
          </a:xfrm>
        </p:spPr>
        <p:txBody>
          <a:bodyPr rtlCol="0">
            <a:normAutofit fontScale="90000"/>
          </a:bodyPr>
          <a:lstStyle/>
          <a:p>
            <a:pPr algn="l" eaLnBrk="1" fontAlgn="auto" hangingPunct="1">
              <a:spcBef>
                <a:spcPct val="20000"/>
              </a:spcBef>
              <a:spcAft>
                <a:spcPts val="0"/>
              </a:spcAft>
              <a:defRPr/>
            </a:pPr>
            <a:r>
              <a:rPr lang="es-MX" sz="3100" b="1" dirty="0" smtClean="0">
                <a:cs typeface="Times New Roman" pitchFamily="18" charset="0"/>
              </a:rPr>
              <a:t>Cables </a:t>
            </a:r>
            <a:r>
              <a:rPr lang="es-MX" sz="3100" b="1" dirty="0" err="1" smtClean="0">
                <a:cs typeface="Times New Roman" pitchFamily="18" charset="0"/>
              </a:rPr>
              <a:t>Biplasto</a:t>
            </a:r>
            <a:r>
              <a:rPr lang="es-MX" sz="3100" b="1" dirty="0" smtClean="0">
                <a:cs typeface="Times New Roman" pitchFamily="18" charset="0"/>
              </a:rPr>
              <a:t> tipo TWT o </a:t>
            </a:r>
            <a:r>
              <a:rPr lang="es-MX" sz="3100" b="1" dirty="0" err="1" smtClean="0">
                <a:cs typeface="Times New Roman" pitchFamily="18" charset="0"/>
              </a:rPr>
              <a:t>Indopreme</a:t>
            </a:r>
            <a:r>
              <a:rPr lang="es-MX" sz="3100" b="1" dirty="0" smtClean="0">
                <a:cs typeface="Times New Roman" pitchFamily="18" charset="0"/>
              </a:rPr>
              <a:t> tipo TM:</a:t>
            </a: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MX" sz="2200" dirty="0" smtClean="0">
                <a:cs typeface="Times New Roman" pitchFamily="18" charset="0"/>
              </a:rPr>
              <a:t>Formados por 2 ó 3 conductores de cobre electrolítico blando, sólido o cableado; aislados individualmente con </a:t>
            </a:r>
            <a:r>
              <a:rPr lang="es-MX" sz="2200" b="1" dirty="0" smtClean="0">
                <a:solidFill>
                  <a:srgbClr val="FF0000"/>
                </a:solidFill>
                <a:cs typeface="Times New Roman" pitchFamily="18" charset="0"/>
              </a:rPr>
              <a:t>cloruro de polivinilo (PVC) </a:t>
            </a:r>
            <a:r>
              <a:rPr lang="es-MX" sz="2200" dirty="0" smtClean="0">
                <a:cs typeface="Times New Roman" pitchFamily="18" charset="0"/>
              </a:rPr>
              <a:t>y reunidos en paralelo en un mismo plano con una </a:t>
            </a:r>
            <a:r>
              <a:rPr lang="es-MX" sz="2200" b="1" dirty="0" smtClean="0">
                <a:solidFill>
                  <a:srgbClr val="FF0000"/>
                </a:solidFill>
                <a:cs typeface="Times New Roman" pitchFamily="18" charset="0"/>
              </a:rPr>
              <a:t>chaqueta exterior también de PVC.</a:t>
            </a:r>
            <a:r>
              <a:rPr lang="es-MX" sz="2200" dirty="0" smtClean="0">
                <a:cs typeface="Times New Roman" pitchFamily="18" charset="0"/>
              </a:rPr>
              <a:t> Pueden operar hasta 60°C y su tensión de servicio, dependiendo de la marca, puede ser de 600 V ó 750 V.</a:t>
            </a:r>
            <a:r>
              <a:rPr lang="es-PE" sz="2200" dirty="0" smtClean="0">
                <a:cs typeface="Times New Roman" pitchFamily="18" charset="0"/>
              </a:rPr>
              <a:t/>
            </a:r>
            <a:br>
              <a:rPr lang="es-PE" sz="2200" dirty="0" smtClean="0">
                <a:cs typeface="Times New Roman" pitchFamily="18" charset="0"/>
              </a:rPr>
            </a:br>
            <a:r>
              <a:rPr lang="es-MX" sz="2200" dirty="0" smtClean="0">
                <a:cs typeface="Times New Roman" pitchFamily="18" charset="0"/>
              </a:rPr>
              <a:t> </a:t>
            </a:r>
            <a:r>
              <a:rPr lang="es-PE" sz="2200" dirty="0" smtClean="0">
                <a:cs typeface="Times New Roman" pitchFamily="18" charset="0"/>
              </a:rPr>
              <a:t/>
            </a:r>
            <a:br>
              <a:rPr lang="es-PE" sz="2200" dirty="0" smtClean="0">
                <a:cs typeface="Times New Roman" pitchFamily="18" charset="0"/>
              </a:rPr>
            </a:br>
            <a:r>
              <a:rPr lang="es-MX" sz="2200" dirty="0" smtClean="0">
                <a:cs typeface="Times New Roman" pitchFamily="18" charset="0"/>
              </a:rPr>
              <a:t>Se utiliza en </a:t>
            </a:r>
            <a:r>
              <a:rPr lang="es-MX" sz="2200" b="1" dirty="0" smtClean="0">
                <a:solidFill>
                  <a:srgbClr val="FF0000"/>
                </a:solidFill>
                <a:cs typeface="Times New Roman" pitchFamily="18" charset="0"/>
              </a:rPr>
              <a:t>instalaciones interiores</a:t>
            </a:r>
            <a:r>
              <a:rPr lang="es-MX" sz="2200" dirty="0" smtClean="0">
                <a:cs typeface="Times New Roman" pitchFamily="18" charset="0"/>
              </a:rPr>
              <a:t>, visibles o empotradas directamente en el interior de muros o paredes; sobre armaduras metálicas y de madera o a través de ellas; empleándose como conductores de circuitos alimentadores o derivados.</a:t>
            </a: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endParaRPr lang="es-PE" sz="1700" dirty="0" smtClean="0">
              <a:cs typeface="Times New Roman" pitchFamily="18"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85800" y="1000108"/>
            <a:ext cx="7772400" cy="5072098"/>
          </a:xfrm>
        </p:spPr>
        <p:txBody>
          <a:bodyPr rtlCol="0">
            <a:normAutofit/>
          </a:bodyPr>
          <a:lstStyle/>
          <a:p>
            <a:pPr algn="l" eaLnBrk="1" fontAlgn="auto" hangingPunct="1">
              <a:spcAft>
                <a:spcPts val="0"/>
              </a:spcAft>
              <a:defRPr/>
            </a:pPr>
            <a:r>
              <a:rPr lang="es-MX" sz="2200" b="1" dirty="0" smtClean="0">
                <a:cs typeface="Times New Roman" pitchFamily="18" charset="0"/>
              </a:rPr>
              <a:t> </a:t>
            </a:r>
            <a:r>
              <a:rPr lang="es-MX" sz="3100" b="1" dirty="0" smtClean="0">
                <a:cs typeface="Times New Roman" pitchFamily="18" charset="0"/>
              </a:rPr>
              <a:t>Cordones portátiles tipos NLT, NMT y NPT o, </a:t>
            </a:r>
            <a:r>
              <a:rPr lang="es-MX" sz="3100" b="1" dirty="0" err="1" smtClean="0">
                <a:cs typeface="Times New Roman" pitchFamily="18" charset="0"/>
              </a:rPr>
              <a:t>biplastoflex</a:t>
            </a:r>
            <a:r>
              <a:rPr lang="es-MX" sz="3100" b="1" dirty="0" smtClean="0">
                <a:cs typeface="Times New Roman" pitchFamily="18" charset="0"/>
              </a:rPr>
              <a:t> tipos SJT, SJTO, ST y STO:</a:t>
            </a:r>
            <a:r>
              <a:rPr lang="es-PE" sz="2200" b="1" dirty="0" smtClean="0">
                <a:cs typeface="Times New Roman" pitchFamily="18" charset="0"/>
              </a:rPr>
              <a:t/>
            </a:r>
            <a:br>
              <a:rPr lang="es-PE" sz="2200" b="1" dirty="0" smtClean="0">
                <a:cs typeface="Times New Roman" pitchFamily="18" charset="0"/>
              </a:rPr>
            </a:br>
            <a:r>
              <a:rPr lang="es-MX" sz="22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MX" sz="2200" dirty="0" smtClean="0">
                <a:cs typeface="Times New Roman" pitchFamily="18" charset="0"/>
              </a:rPr>
              <a:t>Formados por 2 ó 3 conductores de cobre electrolítico  </a:t>
            </a:r>
            <a:r>
              <a:rPr lang="es-PE" sz="2200" dirty="0" smtClean="0">
                <a:cs typeface="Times New Roman" pitchFamily="18" charset="0"/>
              </a:rPr>
              <a:t/>
            </a:r>
            <a:br>
              <a:rPr lang="es-PE" sz="2200" dirty="0" smtClean="0">
                <a:cs typeface="Times New Roman" pitchFamily="18" charset="0"/>
              </a:rPr>
            </a:br>
            <a:r>
              <a:rPr lang="es-MX" sz="2200" dirty="0" smtClean="0">
                <a:cs typeface="Times New Roman" pitchFamily="18" charset="0"/>
              </a:rPr>
              <a:t>Se les utiliza principalmente para </a:t>
            </a:r>
            <a:r>
              <a:rPr lang="es-MX" sz="2200" b="1" dirty="0" smtClean="0">
                <a:solidFill>
                  <a:srgbClr val="FF0000"/>
                </a:solidFill>
                <a:cs typeface="Times New Roman" pitchFamily="18" charset="0"/>
              </a:rPr>
              <a:t>conexiones de aparatos electrodomésticos, alimentación de máquinas industriales portátiles de uso liviano y de servicio pesado</a:t>
            </a:r>
            <a:r>
              <a:rPr lang="es-MX" sz="2200" dirty="0" smtClean="0">
                <a:cs typeface="Times New Roman" pitchFamily="18" charset="0"/>
              </a:rPr>
              <a:t>, conexiones para equipos eléctricos en minas, etc.</a:t>
            </a:r>
            <a:r>
              <a:rPr lang="es-PE" sz="1500" dirty="0" smtClean="0">
                <a:cs typeface="Times New Roman" pitchFamily="18" charset="0"/>
              </a:rPr>
              <a:t/>
            </a:r>
            <a:br>
              <a:rPr lang="es-PE" sz="15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endParaRPr lang="es-PE" sz="1700" dirty="0" smtClean="0">
              <a:cs typeface="Times New Roman" pitchFamily="18"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762000" y="500042"/>
            <a:ext cx="7772400" cy="4572032"/>
          </a:xfrm>
        </p:spPr>
        <p:txBody>
          <a:bodyPr rtlCol="0">
            <a:normAutofit/>
          </a:bodyPr>
          <a:lstStyle/>
          <a:p>
            <a:pPr algn="l" eaLnBrk="1" fontAlgn="auto" hangingPunct="1">
              <a:spcBef>
                <a:spcPct val="20000"/>
              </a:spcBef>
              <a:spcAft>
                <a:spcPts val="0"/>
              </a:spcAft>
              <a:defRPr/>
            </a:pPr>
            <a:r>
              <a:rPr lang="es-MX" sz="3100" b="1" dirty="0" smtClean="0">
                <a:cs typeface="Times New Roman" pitchFamily="18" charset="0"/>
              </a:rPr>
              <a:t>Cables tipo NYY unipolares, dúplex y </a:t>
            </a:r>
            <a:r>
              <a:rPr lang="es-MX" sz="3100" b="1" dirty="0" err="1" smtClean="0">
                <a:cs typeface="Times New Roman" pitchFamily="18" charset="0"/>
              </a:rPr>
              <a:t>triplex</a:t>
            </a:r>
            <a:r>
              <a:rPr lang="es-MX" sz="3100" b="1" dirty="0" smtClean="0">
                <a:cs typeface="Times New Roman" pitchFamily="18" charset="0"/>
              </a:rPr>
              <a:t>:</a:t>
            </a: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MX" sz="2200" dirty="0" smtClean="0">
                <a:cs typeface="Times New Roman" pitchFamily="18" charset="0"/>
              </a:rPr>
              <a:t>Conductor de </a:t>
            </a:r>
            <a:r>
              <a:rPr lang="es-MX" sz="2200" b="1" dirty="0" smtClean="0">
                <a:solidFill>
                  <a:srgbClr val="FF0000"/>
                </a:solidFill>
                <a:cs typeface="Times New Roman" pitchFamily="18" charset="0"/>
              </a:rPr>
              <a:t>cobre electrolítico blando</a:t>
            </a:r>
            <a:r>
              <a:rPr lang="es-MX" sz="2200" dirty="0" smtClean="0">
                <a:cs typeface="Times New Roman" pitchFamily="18" charset="0"/>
              </a:rPr>
              <a:t>, sólidos o cableados concéntricos; </a:t>
            </a:r>
            <a:r>
              <a:rPr lang="es-MX" sz="2200" b="1" dirty="0" smtClean="0">
                <a:solidFill>
                  <a:srgbClr val="FF0000"/>
                </a:solidFill>
                <a:cs typeface="Times New Roman" pitchFamily="18" charset="0"/>
              </a:rPr>
              <a:t>aislados y con cubierta exterior individual con cloruro de polivinilo (PVC). </a:t>
            </a:r>
            <a:r>
              <a:rPr lang="es-MX" sz="2200" dirty="0" smtClean="0">
                <a:cs typeface="Times New Roman" pitchFamily="18" charset="0"/>
              </a:rPr>
              <a:t>Pueden operar hasta 80°C y su tensión de servicio es hasta 1 000 V.</a:t>
            </a:r>
            <a:r>
              <a:rPr lang="es-PE" sz="2200" dirty="0" smtClean="0">
                <a:cs typeface="Times New Roman" pitchFamily="18" charset="0"/>
              </a:rPr>
              <a:t/>
            </a:r>
            <a:br>
              <a:rPr lang="es-PE" sz="2200" dirty="0" smtClean="0">
                <a:cs typeface="Times New Roman" pitchFamily="18" charset="0"/>
              </a:rPr>
            </a:br>
            <a:r>
              <a:rPr lang="es-MX" sz="2200" dirty="0" smtClean="0">
                <a:cs typeface="Times New Roman" pitchFamily="18" charset="0"/>
              </a:rPr>
              <a:t> </a:t>
            </a:r>
            <a:r>
              <a:rPr lang="es-PE" sz="2200" dirty="0" smtClean="0">
                <a:cs typeface="Times New Roman" pitchFamily="18" charset="0"/>
              </a:rPr>
              <a:t/>
            </a:r>
            <a:br>
              <a:rPr lang="es-PE" sz="2200" dirty="0" smtClean="0">
                <a:cs typeface="Times New Roman" pitchFamily="18" charset="0"/>
              </a:rPr>
            </a:br>
            <a:r>
              <a:rPr lang="es-MX" sz="2200" dirty="0" smtClean="0">
                <a:cs typeface="Times New Roman" pitchFamily="18" charset="0"/>
              </a:rPr>
              <a:t>Se les utiliza en redes de distribución en baja tensión y en circuitos alimentadores en instalaciones del tipo industrial.</a:t>
            </a:r>
            <a:r>
              <a:rPr lang="es-PE" sz="2200" dirty="0" smtClean="0">
                <a:cs typeface="Times New Roman" pitchFamily="18" charset="0"/>
              </a:rPr>
              <a:t/>
            </a:r>
            <a:br>
              <a:rPr lang="es-PE" sz="2200" dirty="0" smtClean="0">
                <a:cs typeface="Times New Roman" pitchFamily="18" charset="0"/>
              </a:rPr>
            </a:br>
            <a:endParaRPr lang="es-PE" sz="1700" dirty="0" smtClean="0">
              <a:cs typeface="Times New Roman" pitchFamily="18" charset="0"/>
            </a:endParaRPr>
          </a:p>
        </p:txBody>
      </p:sp>
      <p:pic>
        <p:nvPicPr>
          <p:cNvPr id="49155" name="Picture 3" descr="Fig2-9"/>
          <p:cNvPicPr>
            <a:picLocks noChangeAspect="1" noChangeArrowheads="1"/>
          </p:cNvPicPr>
          <p:nvPr/>
        </p:nvPicPr>
        <p:blipFill>
          <a:blip r:embed="rId2"/>
          <a:srcRect/>
          <a:stretch>
            <a:fillRect/>
          </a:stretch>
        </p:blipFill>
        <p:spPr bwMode="auto">
          <a:xfrm>
            <a:off x="1600200" y="5029200"/>
            <a:ext cx="5314950" cy="114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endParaRPr lang="en-US" smtClean="0"/>
          </a:p>
        </p:txBody>
      </p:sp>
      <p:sp>
        <p:nvSpPr>
          <p:cNvPr id="23555" name="Rectangle 3"/>
          <p:cNvSpPr>
            <a:spLocks noGrp="1" noChangeArrowheads="1"/>
          </p:cNvSpPr>
          <p:nvPr>
            <p:ph idx="1"/>
          </p:nvPr>
        </p:nvSpPr>
        <p:spPr/>
        <p:txBody>
          <a:bodyPr/>
          <a:lstStyle/>
          <a:p>
            <a:pPr eaLnBrk="1" hangingPunct="1">
              <a:buNone/>
            </a:pPr>
            <a:r>
              <a:rPr lang="es-MX" sz="3600" b="1" dirty="0" smtClean="0">
                <a:cs typeface="Times New Roman" pitchFamily="18" charset="0"/>
              </a:rPr>
              <a:t>CANALIZACIONES ELÉCTRICAS</a:t>
            </a:r>
            <a:r>
              <a:rPr lang="es-PE" sz="2400" b="1" dirty="0" smtClean="0">
                <a:cs typeface="Times New Roman" pitchFamily="18" charset="0"/>
              </a:rPr>
              <a:t/>
            </a:r>
            <a:br>
              <a:rPr lang="es-PE" sz="2400" b="1" dirty="0" smtClean="0">
                <a:cs typeface="Times New Roman" pitchFamily="18" charset="0"/>
              </a:rPr>
            </a:br>
            <a:r>
              <a:rPr lang="es-MX" sz="1800" b="1" dirty="0" smtClean="0">
                <a:cs typeface="Times New Roman" pitchFamily="18" charset="0"/>
              </a:rPr>
              <a:t> </a:t>
            </a:r>
            <a:r>
              <a:rPr lang="es-PE" sz="1800" dirty="0" smtClean="0">
                <a:cs typeface="Times New Roman" pitchFamily="18" charset="0"/>
              </a:rPr>
              <a:t/>
            </a:r>
            <a:br>
              <a:rPr lang="es-PE" sz="1800" dirty="0" smtClean="0">
                <a:cs typeface="Times New Roman" pitchFamily="18" charset="0"/>
              </a:rPr>
            </a:br>
            <a:endParaRPr lang="es-PE" sz="1800" dirty="0" smtClean="0">
              <a:cs typeface="Times New Roman" pitchFamily="18" charset="0"/>
            </a:endParaRPr>
          </a:p>
          <a:p>
            <a:pPr eaLnBrk="1" hangingPunct="1">
              <a:buFontTx/>
              <a:buNone/>
            </a:pPr>
            <a:r>
              <a:rPr lang="es-ES" sz="2400" dirty="0" smtClean="0">
                <a:cs typeface="Times New Roman" pitchFamily="18" charset="0"/>
              </a:rPr>
              <a:t>Se entiende por canalizaciones eléctricas a los medios que se emplean en las instalaciones eléctricas para contener a los conductores, de manera que queden protegidos contra el deterioro mecánico y contaminación.</a:t>
            </a:r>
            <a:br>
              <a:rPr lang="es-ES" sz="2400" dirty="0" smtClean="0">
                <a:cs typeface="Times New Roman" pitchFamily="18" charset="0"/>
              </a:rPr>
            </a:br>
            <a:r>
              <a:rPr lang="es-MX" sz="2400" dirty="0" smtClean="0">
                <a:cs typeface="Times New Roman" pitchFamily="18" charset="0"/>
              </a:rPr>
              <a:t> </a:t>
            </a:r>
            <a:r>
              <a:rPr lang="es-PE" sz="1800" dirty="0" smtClean="0">
                <a:cs typeface="Times New Roman" pitchFamily="18" charset="0"/>
              </a:rPr>
              <a:t/>
            </a:r>
            <a:br>
              <a:rPr lang="es-PE" sz="1800" dirty="0" smtClean="0">
                <a:cs typeface="Times New Roman" pitchFamily="18" charset="0"/>
              </a:rPr>
            </a:br>
            <a:endParaRPr lang="es-PE" sz="1800" dirty="0" smtClean="0">
              <a:cs typeface="Times New Roman" pitchFamily="18"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cstate="print"/>
          <a:srcRect/>
          <a:stretch>
            <a:fillRect/>
          </a:stretch>
        </p:blipFill>
        <p:spPr bwMode="auto">
          <a:xfrm>
            <a:off x="1142976" y="500042"/>
            <a:ext cx="7034789" cy="54292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cstate="print"/>
          <a:srcRect/>
          <a:stretch>
            <a:fillRect/>
          </a:stretch>
        </p:blipFill>
        <p:spPr bwMode="auto">
          <a:xfrm>
            <a:off x="1142976" y="253640"/>
            <a:ext cx="6572296" cy="589000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8" name="Object 4"/>
          <p:cNvGraphicFramePr>
            <a:graphicFrameLocks noChangeAspect="1"/>
          </p:cNvGraphicFramePr>
          <p:nvPr/>
        </p:nvGraphicFramePr>
        <p:xfrm>
          <a:off x="357158" y="642918"/>
          <a:ext cx="8378825" cy="5356225"/>
        </p:xfrm>
        <a:graphic>
          <a:graphicData uri="http://schemas.openxmlformats.org/presentationml/2006/ole">
            <mc:AlternateContent xmlns:mc="http://schemas.openxmlformats.org/markup-compatibility/2006">
              <mc:Choice xmlns:v="urn:schemas-microsoft-com:vml" Requires="v">
                <p:oleObj spid="_x0000_s111619" name="Visio" r:id="rId3" imgW="4795723" imgH="3064764" progId="">
                  <p:embed/>
                </p:oleObj>
              </mc:Choice>
              <mc:Fallback>
                <p:oleObj name="Visio" r:id="rId3" imgW="4795723" imgH="3064764"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158" y="642918"/>
                        <a:ext cx="8378825" cy="535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390" name="AutoShape 6">
            <a:hlinkClick r:id="rId5" action="ppaction://hlinksldjump" highlightClick="1"/>
          </p:cNvPr>
          <p:cNvSpPr>
            <a:spLocks noChangeArrowheads="1"/>
          </p:cNvSpPr>
          <p:nvPr/>
        </p:nvSpPr>
        <p:spPr bwMode="auto">
          <a:xfrm>
            <a:off x="923925" y="3330575"/>
            <a:ext cx="2016125" cy="215900"/>
          </a:xfrm>
          <a:prstGeom prst="actionButtonForwardNext">
            <a:avLst/>
          </a:prstGeom>
          <a:noFill/>
          <a:ln w="9525">
            <a:noFill/>
            <a:miter lim="800000"/>
            <a:headEnd/>
            <a:tailEnd/>
          </a:ln>
          <a:effectLst/>
        </p:spPr>
        <p:txBody>
          <a:bodyPr wrap="none" anchor="ctr"/>
          <a:lstStyle/>
          <a:p>
            <a:endParaRPr lang="es-ES"/>
          </a:p>
        </p:txBody>
      </p:sp>
      <p:sp>
        <p:nvSpPr>
          <p:cNvPr id="16394" name="AutoShape 10">
            <a:hlinkClick r:id="rId6" action="ppaction://hlinksldjump" highlightClick="1"/>
          </p:cNvPr>
          <p:cNvSpPr>
            <a:spLocks noChangeArrowheads="1"/>
          </p:cNvSpPr>
          <p:nvPr/>
        </p:nvSpPr>
        <p:spPr bwMode="auto">
          <a:xfrm>
            <a:off x="900113" y="3814763"/>
            <a:ext cx="2016125" cy="254000"/>
          </a:xfrm>
          <a:prstGeom prst="actionButtonForwardNext">
            <a:avLst/>
          </a:prstGeom>
          <a:noFill/>
          <a:ln w="9525">
            <a:noFill/>
            <a:miter lim="800000"/>
            <a:headEnd/>
            <a:tailEnd/>
          </a:ln>
          <a:effectLst/>
        </p:spPr>
        <p:txBody>
          <a:bodyPr wrap="none" anchor="ctr"/>
          <a:lstStyle/>
          <a:p>
            <a:endParaRPr lang="es-ES"/>
          </a:p>
        </p:txBody>
      </p:sp>
      <p:sp>
        <p:nvSpPr>
          <p:cNvPr id="16395" name="AutoShape 11">
            <a:hlinkClick r:id="rId7" action="ppaction://hlinksldjump" highlightClick="1"/>
          </p:cNvPr>
          <p:cNvSpPr>
            <a:spLocks noChangeArrowheads="1"/>
          </p:cNvSpPr>
          <p:nvPr/>
        </p:nvSpPr>
        <p:spPr bwMode="auto">
          <a:xfrm>
            <a:off x="900113" y="4306888"/>
            <a:ext cx="2016125" cy="254000"/>
          </a:xfrm>
          <a:prstGeom prst="actionButtonForwardNext">
            <a:avLst/>
          </a:prstGeom>
          <a:noFill/>
          <a:ln w="9525">
            <a:noFill/>
            <a:miter lim="800000"/>
            <a:headEnd/>
            <a:tailEnd/>
          </a:ln>
          <a:effectLst/>
        </p:spPr>
        <p:txBody>
          <a:bodyPr wrap="none" anchor="ctr"/>
          <a:lstStyle/>
          <a:p>
            <a:endParaRPr lang="es-ES"/>
          </a:p>
        </p:txBody>
      </p:sp>
      <p:sp>
        <p:nvSpPr>
          <p:cNvPr id="16396" name="AutoShape 12">
            <a:hlinkClick r:id="rId8" action="ppaction://hlinksldjump" highlightClick="1"/>
          </p:cNvPr>
          <p:cNvSpPr>
            <a:spLocks noChangeArrowheads="1"/>
          </p:cNvSpPr>
          <p:nvPr/>
        </p:nvSpPr>
        <p:spPr bwMode="auto">
          <a:xfrm>
            <a:off x="900113" y="4797425"/>
            <a:ext cx="2016125" cy="254000"/>
          </a:xfrm>
          <a:prstGeom prst="actionButtonForwardNext">
            <a:avLst/>
          </a:prstGeom>
          <a:noFill/>
          <a:ln w="9525">
            <a:noFill/>
            <a:miter lim="800000"/>
            <a:headEnd/>
            <a:tailEnd/>
          </a:ln>
          <a:effectLst/>
        </p:spPr>
        <p:txBody>
          <a:bodyPr wrap="none" anchor="ctr"/>
          <a:lstStyle/>
          <a:p>
            <a:endParaRPr lang="es-ES"/>
          </a:p>
        </p:txBody>
      </p:sp>
      <p:sp>
        <p:nvSpPr>
          <p:cNvPr id="16397" name="AutoShape 13">
            <a:hlinkClick r:id="rId9" action="ppaction://hlinksldjump" highlightClick="1"/>
          </p:cNvPr>
          <p:cNvSpPr>
            <a:spLocks noChangeArrowheads="1"/>
          </p:cNvSpPr>
          <p:nvPr/>
        </p:nvSpPr>
        <p:spPr bwMode="auto">
          <a:xfrm>
            <a:off x="900113" y="5300663"/>
            <a:ext cx="2016125" cy="254000"/>
          </a:xfrm>
          <a:prstGeom prst="actionButtonForwardNext">
            <a:avLst/>
          </a:prstGeom>
          <a:noFill/>
          <a:ln w="9525">
            <a:noFill/>
            <a:miter lim="800000"/>
            <a:headEnd/>
            <a:tailEnd/>
          </a:ln>
          <a:effectLst/>
        </p:spPr>
        <p:txBody>
          <a:bodyPr wrap="none" anchor="ctr"/>
          <a:lstStyle/>
          <a:p>
            <a:endParaRPr lang="es-ES"/>
          </a:p>
        </p:txBody>
      </p:sp>
      <p:sp>
        <p:nvSpPr>
          <p:cNvPr id="16398" name="AutoShape 14">
            <a:hlinkClick r:id="rId6" action="ppaction://hlinksldjump" highlightClick="1"/>
          </p:cNvPr>
          <p:cNvSpPr>
            <a:spLocks noChangeArrowheads="1"/>
          </p:cNvSpPr>
          <p:nvPr/>
        </p:nvSpPr>
        <p:spPr bwMode="auto">
          <a:xfrm>
            <a:off x="900113" y="5819775"/>
            <a:ext cx="2016125" cy="254000"/>
          </a:xfrm>
          <a:prstGeom prst="actionButtonForwardNext">
            <a:avLst/>
          </a:prstGeom>
          <a:noFill/>
          <a:ln w="9525">
            <a:noFill/>
            <a:miter lim="800000"/>
            <a:headEnd/>
            <a:tailEnd/>
          </a:ln>
          <a:effectLst/>
        </p:spPr>
        <p:txBody>
          <a:bodyPr wrap="none" anchor="ctr"/>
          <a:lstStyle/>
          <a:p>
            <a:endParaRPr lang="es-E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60" name="Object 4"/>
          <p:cNvGraphicFramePr>
            <a:graphicFrameLocks noChangeAspect="1"/>
          </p:cNvGraphicFramePr>
          <p:nvPr/>
        </p:nvGraphicFramePr>
        <p:xfrm>
          <a:off x="1079500" y="1258888"/>
          <a:ext cx="6999288" cy="3824287"/>
        </p:xfrm>
        <a:graphic>
          <a:graphicData uri="http://schemas.openxmlformats.org/presentationml/2006/ole">
            <mc:AlternateContent xmlns:mc="http://schemas.openxmlformats.org/markup-compatibility/2006">
              <mc:Choice xmlns:v="urn:schemas-microsoft-com:vml" Requires="v">
                <p:oleObj spid="_x0000_s112643" name="Visio" r:id="rId3" imgW="3499714" imgH="1912620" progId="">
                  <p:embed/>
                </p:oleObj>
              </mc:Choice>
              <mc:Fallback>
                <p:oleObj name="Visio" r:id="rId3" imgW="3499714" imgH="191262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9500" y="1258888"/>
                        <a:ext cx="6999288" cy="3824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462" name="Text Box 6"/>
          <p:cNvSpPr txBox="1">
            <a:spLocks noChangeArrowheads="1"/>
          </p:cNvSpPr>
          <p:nvPr/>
        </p:nvSpPr>
        <p:spPr bwMode="auto">
          <a:xfrm>
            <a:off x="34925" y="0"/>
            <a:ext cx="5867400" cy="304800"/>
          </a:xfrm>
          <a:prstGeom prst="rect">
            <a:avLst/>
          </a:prstGeom>
          <a:noFill/>
          <a:ln w="9525">
            <a:noFill/>
            <a:miter lim="800000"/>
            <a:headEnd/>
            <a:tailEnd/>
          </a:ln>
          <a:effectLst/>
        </p:spPr>
        <p:txBody>
          <a:bodyPr>
            <a:spAutoFit/>
          </a:bodyPr>
          <a:lstStyle/>
          <a:p>
            <a:pPr defTabSz="995363">
              <a:spcBef>
                <a:spcPct val="50000"/>
              </a:spcBef>
            </a:pPr>
            <a:r>
              <a:rPr lang="es-PE" sz="1400" b="1">
                <a:solidFill>
                  <a:schemeClr val="bg1"/>
                </a:solidFill>
              </a:rPr>
              <a:t>INSTALACION ELÉCTRICA  INDUSTRIAL</a:t>
            </a:r>
            <a:endParaRPr lang="es-ES" sz="1400" b="1">
              <a:solidFill>
                <a:schemeClr val="bg1"/>
              </a:solidFill>
            </a:endParaRPr>
          </a:p>
        </p:txBody>
      </p:sp>
      <p:sp>
        <p:nvSpPr>
          <p:cNvPr id="19465" name="AutoShape 9">
            <a:hlinkClick r:id="rId5" action="ppaction://hlinksldjump" highlightClick="1"/>
          </p:cNvPr>
          <p:cNvSpPr>
            <a:spLocks noChangeArrowheads="1"/>
          </p:cNvSpPr>
          <p:nvPr/>
        </p:nvSpPr>
        <p:spPr bwMode="auto">
          <a:xfrm>
            <a:off x="1116013" y="2447925"/>
            <a:ext cx="2879725" cy="714375"/>
          </a:xfrm>
          <a:prstGeom prst="actionButtonForwardNext">
            <a:avLst/>
          </a:prstGeom>
          <a:noFill/>
          <a:ln w="9525">
            <a:noFill/>
            <a:miter lim="800000"/>
            <a:headEnd/>
            <a:tailEnd/>
          </a:ln>
          <a:effectLst/>
        </p:spPr>
        <p:txBody>
          <a:bodyPr wrap="none" anchor="ctr"/>
          <a:lstStyle/>
          <a:p>
            <a:endParaRPr lang="es-ES"/>
          </a:p>
        </p:txBody>
      </p:sp>
      <p:sp>
        <p:nvSpPr>
          <p:cNvPr id="19466" name="AutoShape 10">
            <a:hlinkClick r:id="rId6" action="ppaction://hlinksldjump" highlightClick="1"/>
          </p:cNvPr>
          <p:cNvSpPr>
            <a:spLocks noChangeArrowheads="1"/>
          </p:cNvSpPr>
          <p:nvPr/>
        </p:nvSpPr>
        <p:spPr bwMode="auto">
          <a:xfrm>
            <a:off x="5146675" y="2452688"/>
            <a:ext cx="2879725" cy="714375"/>
          </a:xfrm>
          <a:prstGeom prst="actionButtonForwardNext">
            <a:avLst/>
          </a:prstGeom>
          <a:noFill/>
          <a:ln w="9525">
            <a:noFill/>
            <a:miter lim="800000"/>
            <a:headEnd/>
            <a:tailEnd/>
          </a:ln>
          <a:effectLst/>
        </p:spPr>
        <p:txBody>
          <a:bodyPr wrap="none" anchor="ctr"/>
          <a:lstStyle/>
          <a:p>
            <a:endParaRPr lang="es-E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84213" y="3357563"/>
            <a:ext cx="7772400" cy="1143000"/>
          </a:xfrm>
        </p:spPr>
        <p:txBody>
          <a:bodyPr rtlCol="0">
            <a:normAutofit fontScale="90000"/>
          </a:bodyPr>
          <a:lstStyle/>
          <a:p>
            <a:pPr algn="l" eaLnBrk="1" fontAlgn="auto" hangingPunct="1">
              <a:spcBef>
                <a:spcPct val="20000"/>
              </a:spcBef>
              <a:spcAft>
                <a:spcPts val="0"/>
              </a:spcAft>
              <a:defRPr/>
            </a:pPr>
            <a:r>
              <a:rPr lang="es-MX" sz="3600" b="1" dirty="0" smtClean="0">
                <a:cs typeface="Times New Roman" pitchFamily="18" charset="0"/>
              </a:rPr>
              <a:t>BANDEJAS O CHAROLAS</a:t>
            </a:r>
            <a:r>
              <a:rPr lang="es-PE" sz="2200" dirty="0" smtClean="0">
                <a:cs typeface="Times New Roman" pitchFamily="18" charset="0"/>
              </a:rPr>
              <a:t/>
            </a:r>
            <a:br>
              <a:rPr lang="es-PE" sz="2200" dirty="0" smtClean="0">
                <a:cs typeface="Times New Roman" pitchFamily="18" charset="0"/>
              </a:rPr>
            </a:br>
            <a:r>
              <a:rPr lang="es-MX" sz="2200" dirty="0" smtClean="0">
                <a:cs typeface="Times New Roman" pitchFamily="18" charset="0"/>
              </a:rPr>
              <a:t> </a:t>
            </a:r>
            <a:r>
              <a:rPr lang="es-PE" sz="2200" dirty="0" smtClean="0">
                <a:cs typeface="Times New Roman" pitchFamily="18" charset="0"/>
              </a:rPr>
              <a:t/>
            </a:r>
            <a:br>
              <a:rPr lang="es-PE" sz="2200" dirty="0" smtClean="0">
                <a:cs typeface="Times New Roman" pitchFamily="18" charset="0"/>
              </a:rPr>
            </a:br>
            <a:r>
              <a:rPr lang="es-ES" sz="2200" dirty="0" smtClean="0">
                <a:cs typeface="Times New Roman" pitchFamily="18" charset="0"/>
              </a:rPr>
              <a:t>Es una estructura rígida y continua especialmente construida para soportar cables eléctricos; se utilizan en lugares donde no es posible abrir zanjas dentro de locales o en exteriores donde el espacio no es una limitación.</a:t>
            </a:r>
            <a:r>
              <a:rPr lang="es-ES" sz="1700" dirty="0" smtClean="0">
                <a:cs typeface="Times New Roman" pitchFamily="18" charset="0"/>
              </a:rPr>
              <a:t/>
            </a:r>
            <a:br>
              <a:rPr lang="es-ES"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PE" sz="1700" dirty="0" smtClean="0">
                <a:cs typeface="Times New Roman" pitchFamily="18" charset="0"/>
              </a:rPr>
              <a:t/>
            </a:r>
            <a:br>
              <a:rPr lang="es-PE" sz="1700" dirty="0" smtClean="0">
                <a:cs typeface="Times New Roman" pitchFamily="18" charset="0"/>
              </a:rPr>
            </a:br>
            <a:r>
              <a:rPr lang="es-PE" sz="1700" dirty="0" smtClean="0">
                <a:cs typeface="Times New Roman" pitchFamily="18" charset="0"/>
              </a:rPr>
              <a:t/>
            </a:r>
            <a:br>
              <a:rPr lang="es-PE" sz="1700" dirty="0" smtClean="0">
                <a:cs typeface="Times New Roman" pitchFamily="18" charset="0"/>
              </a:rPr>
            </a:br>
            <a:r>
              <a:rPr lang="es-PE" sz="1700" dirty="0" smtClean="0">
                <a:cs typeface="Times New Roman" pitchFamily="18" charset="0"/>
              </a:rPr>
              <a:t/>
            </a:r>
            <a:br>
              <a:rPr lang="es-PE" sz="1700" dirty="0" smtClean="0">
                <a:cs typeface="Times New Roman" pitchFamily="18" charset="0"/>
              </a:rPr>
            </a:b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ES" sz="1700" dirty="0" smtClean="0">
                <a:cs typeface="Times New Roman" pitchFamily="18" charset="0"/>
              </a:rPr>
              <a:t/>
            </a:r>
            <a:br>
              <a:rPr lang="es-ES" sz="1700" dirty="0" smtClean="0">
                <a:cs typeface="Times New Roman" pitchFamily="18" charset="0"/>
              </a:rPr>
            </a:br>
            <a:r>
              <a:rPr lang="es-PE" sz="1700" dirty="0" smtClean="0">
                <a:cs typeface="Times New Roman" pitchFamily="18" charset="0"/>
              </a:rPr>
              <a:t/>
            </a:r>
            <a:br>
              <a:rPr lang="es-PE" sz="1700" dirty="0" smtClean="0">
                <a:cs typeface="Times New Roman" pitchFamily="18" charset="0"/>
              </a:rPr>
            </a:br>
            <a:r>
              <a:rPr lang="es-PE" sz="1700" dirty="0" smtClean="0">
                <a:cs typeface="Times New Roman" pitchFamily="18" charset="0"/>
              </a:rPr>
              <a:t> </a:t>
            </a:r>
            <a:br>
              <a:rPr lang="es-PE" sz="1700" dirty="0" smtClean="0">
                <a:cs typeface="Times New Roman" pitchFamily="18" charset="0"/>
              </a:rPr>
            </a:br>
            <a:endParaRPr lang="es-PE" sz="1700" dirty="0" smtClean="0">
              <a:cs typeface="Times New Roman" pitchFamily="18" charset="0"/>
            </a:endParaRPr>
          </a:p>
        </p:txBody>
      </p:sp>
      <p:pic>
        <p:nvPicPr>
          <p:cNvPr id="51203" name="Picture 3" descr="fig2-14"/>
          <p:cNvPicPr>
            <a:picLocks noChangeAspect="1" noChangeArrowheads="1"/>
          </p:cNvPicPr>
          <p:nvPr/>
        </p:nvPicPr>
        <p:blipFill>
          <a:blip r:embed="rId2"/>
          <a:srcRect/>
          <a:stretch>
            <a:fillRect/>
          </a:stretch>
        </p:blipFill>
        <p:spPr bwMode="auto">
          <a:xfrm>
            <a:off x="5072066" y="2857496"/>
            <a:ext cx="3071834" cy="3788595"/>
          </a:xfrm>
          <a:prstGeom prst="rect">
            <a:avLst/>
          </a:prstGeom>
          <a:noFill/>
          <a:ln w="9525">
            <a:noFill/>
            <a:miter lim="800000"/>
            <a:headEnd/>
            <a:tailEnd/>
          </a:ln>
        </p:spPr>
      </p:pic>
      <p:pic>
        <p:nvPicPr>
          <p:cNvPr id="4" name="Picture 2"/>
          <p:cNvPicPr>
            <a:picLocks noChangeAspect="1" noChangeArrowheads="1"/>
          </p:cNvPicPr>
          <p:nvPr/>
        </p:nvPicPr>
        <p:blipFill>
          <a:blip r:embed="rId3"/>
          <a:srcRect l="30469" t="24374" r="30859" b="29688"/>
          <a:stretch>
            <a:fillRect/>
          </a:stretch>
        </p:blipFill>
        <p:spPr bwMode="auto">
          <a:xfrm>
            <a:off x="714348" y="3286124"/>
            <a:ext cx="4043800" cy="30019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Título"/>
          <p:cNvSpPr>
            <a:spLocks noGrp="1"/>
          </p:cNvSpPr>
          <p:nvPr>
            <p:ph type="title"/>
          </p:nvPr>
        </p:nvSpPr>
        <p:spPr/>
        <p:txBody>
          <a:bodyPr/>
          <a:lstStyle/>
          <a:p>
            <a:pPr eaLnBrk="1" hangingPunct="1"/>
            <a:endParaRPr lang="es-ES" smtClean="0"/>
          </a:p>
        </p:txBody>
      </p:sp>
      <p:sp>
        <p:nvSpPr>
          <p:cNvPr id="59395" name="2 Marcador de contenido"/>
          <p:cNvSpPr>
            <a:spLocks noGrp="1"/>
          </p:cNvSpPr>
          <p:nvPr>
            <p:ph idx="1"/>
          </p:nvPr>
        </p:nvSpPr>
        <p:spPr/>
        <p:txBody>
          <a:bodyPr/>
          <a:lstStyle/>
          <a:p>
            <a:pPr eaLnBrk="1" hangingPunct="1"/>
            <a:endParaRPr lang="es-ES" smtClean="0"/>
          </a:p>
        </p:txBody>
      </p:sp>
      <p:pic>
        <p:nvPicPr>
          <p:cNvPr id="59396" name="Picture 2"/>
          <p:cNvPicPr>
            <a:picLocks noChangeAspect="1" noChangeArrowheads="1"/>
          </p:cNvPicPr>
          <p:nvPr/>
        </p:nvPicPr>
        <p:blipFill>
          <a:blip r:embed="rId2"/>
          <a:srcRect l="14063" t="3751" r="14453" b="10001"/>
          <a:stretch>
            <a:fillRect/>
          </a:stretch>
        </p:blipFill>
        <p:spPr bwMode="auto">
          <a:xfrm>
            <a:off x="0" y="0"/>
            <a:ext cx="9144000" cy="6896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Título"/>
          <p:cNvSpPr>
            <a:spLocks noGrp="1"/>
          </p:cNvSpPr>
          <p:nvPr>
            <p:ph type="title"/>
          </p:nvPr>
        </p:nvSpPr>
        <p:spPr/>
        <p:txBody>
          <a:bodyPr/>
          <a:lstStyle/>
          <a:p>
            <a:pPr eaLnBrk="1" hangingPunct="1"/>
            <a:endParaRPr lang="es-ES" smtClean="0"/>
          </a:p>
        </p:txBody>
      </p:sp>
      <p:sp>
        <p:nvSpPr>
          <p:cNvPr id="54275" name="2 Marcador de contenido"/>
          <p:cNvSpPr>
            <a:spLocks noGrp="1"/>
          </p:cNvSpPr>
          <p:nvPr>
            <p:ph idx="1"/>
          </p:nvPr>
        </p:nvSpPr>
        <p:spPr/>
        <p:txBody>
          <a:bodyPr/>
          <a:lstStyle/>
          <a:p>
            <a:pPr eaLnBrk="1" hangingPunct="1"/>
            <a:endParaRPr lang="es-ES" smtClean="0"/>
          </a:p>
        </p:txBody>
      </p:sp>
      <p:pic>
        <p:nvPicPr>
          <p:cNvPr id="54276" name="Picture 2" descr="D:\Informacion\panel fotografico\Imagen9.png"/>
          <p:cNvPicPr>
            <a:picLocks noChangeAspect="1" noChangeArrowheads="1"/>
          </p:cNvPicPr>
          <p:nvPr/>
        </p:nvPicPr>
        <p:blipFill>
          <a:blip r:embed="rId2"/>
          <a:srcRect/>
          <a:stretch>
            <a:fillRect/>
          </a:stretch>
        </p:blipFill>
        <p:spPr bwMode="auto">
          <a:xfrm>
            <a:off x="785786" y="857232"/>
            <a:ext cx="5851331" cy="5105413"/>
          </a:xfrm>
          <a:prstGeom prst="rect">
            <a:avLst/>
          </a:prstGeom>
          <a:noFill/>
          <a:ln w="9525">
            <a:noFill/>
            <a:miter lim="800000"/>
            <a:headEnd/>
            <a:tailEnd/>
          </a:ln>
        </p:spPr>
      </p:pic>
      <p:pic>
        <p:nvPicPr>
          <p:cNvPr id="5" name="Picture 5" descr="http://www.stucchi.com.ar/espanol/secciones/bandperf/imagenes/bandeja_perf.gif"/>
          <p:cNvPicPr>
            <a:picLocks noChangeAspect="1" noChangeArrowheads="1"/>
          </p:cNvPicPr>
          <p:nvPr/>
        </p:nvPicPr>
        <p:blipFill>
          <a:blip r:embed="rId3" r:link="rId4"/>
          <a:srcRect/>
          <a:stretch>
            <a:fillRect/>
          </a:stretch>
        </p:blipFill>
        <p:spPr bwMode="auto">
          <a:xfrm>
            <a:off x="4714876" y="571480"/>
            <a:ext cx="3600450" cy="2605087"/>
          </a:xfrm>
          <a:prstGeom prst="rect">
            <a:avLst/>
          </a:prstGeom>
          <a:noFill/>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Título"/>
          <p:cNvSpPr>
            <a:spLocks noGrp="1"/>
          </p:cNvSpPr>
          <p:nvPr>
            <p:ph type="title"/>
          </p:nvPr>
        </p:nvSpPr>
        <p:spPr/>
        <p:txBody>
          <a:bodyPr/>
          <a:lstStyle/>
          <a:p>
            <a:pPr eaLnBrk="1" hangingPunct="1"/>
            <a:endParaRPr lang="es-ES" smtClean="0"/>
          </a:p>
        </p:txBody>
      </p:sp>
      <p:sp>
        <p:nvSpPr>
          <p:cNvPr id="55299" name="2 Marcador de contenido"/>
          <p:cNvSpPr>
            <a:spLocks noGrp="1"/>
          </p:cNvSpPr>
          <p:nvPr>
            <p:ph idx="1"/>
          </p:nvPr>
        </p:nvSpPr>
        <p:spPr/>
        <p:txBody>
          <a:bodyPr/>
          <a:lstStyle/>
          <a:p>
            <a:pPr eaLnBrk="1" hangingPunct="1"/>
            <a:endParaRPr lang="es-ES" smtClean="0"/>
          </a:p>
        </p:txBody>
      </p:sp>
      <p:pic>
        <p:nvPicPr>
          <p:cNvPr id="55300" name="Picture 2"/>
          <p:cNvPicPr>
            <a:picLocks noChangeAspect="1" noChangeArrowheads="1"/>
          </p:cNvPicPr>
          <p:nvPr/>
        </p:nvPicPr>
        <p:blipFill>
          <a:blip r:embed="rId2"/>
          <a:srcRect l="38086" t="33749" r="39063" b="39063"/>
          <a:stretch>
            <a:fillRect/>
          </a:stretch>
        </p:blipFill>
        <p:spPr bwMode="auto">
          <a:xfrm>
            <a:off x="785813" y="1714500"/>
            <a:ext cx="4424362" cy="3289300"/>
          </a:xfrm>
          <a:prstGeom prst="rect">
            <a:avLst/>
          </a:prstGeom>
          <a:noFill/>
          <a:ln w="9525">
            <a:noFill/>
            <a:miter lim="800000"/>
            <a:headEnd/>
            <a:tailEnd/>
          </a:ln>
        </p:spPr>
      </p:pic>
      <p:pic>
        <p:nvPicPr>
          <p:cNvPr id="55301" name="Picture 3"/>
          <p:cNvPicPr>
            <a:picLocks noChangeAspect="1" noChangeArrowheads="1"/>
          </p:cNvPicPr>
          <p:nvPr/>
        </p:nvPicPr>
        <p:blipFill>
          <a:blip r:embed="rId3"/>
          <a:srcRect l="30664" t="27499" r="30664" b="33125"/>
          <a:stretch>
            <a:fillRect/>
          </a:stretch>
        </p:blipFill>
        <p:spPr bwMode="auto">
          <a:xfrm>
            <a:off x="5357813" y="2428875"/>
            <a:ext cx="3479800" cy="22145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642938" y="714375"/>
            <a:ext cx="7772400" cy="4138613"/>
          </a:xfrm>
        </p:spPr>
        <p:txBody>
          <a:bodyPr rtlCol="0">
            <a:normAutofit fontScale="90000"/>
          </a:bodyPr>
          <a:lstStyle/>
          <a:p>
            <a:pPr algn="l" eaLnBrk="1" fontAlgn="auto" hangingPunct="1">
              <a:spcBef>
                <a:spcPct val="20000"/>
              </a:spcBef>
              <a:spcAft>
                <a:spcPts val="0"/>
              </a:spcAft>
              <a:buFontTx/>
              <a:buChar char="•"/>
              <a:defRPr/>
            </a:pPr>
            <a:r>
              <a:rPr lang="es-MX" sz="1700" dirty="0" smtClean="0">
                <a:cs typeface="Times New Roman" pitchFamily="18" charset="0"/>
              </a:rPr>
              <a:t> </a:t>
            </a:r>
            <a:r>
              <a:rPr lang="es-MX" sz="2200" dirty="0" smtClean="0">
                <a:latin typeface="Times New Roman" pitchFamily="18" charset="0"/>
                <a:cs typeface="Times New Roman" pitchFamily="18" charset="0"/>
              </a:rPr>
              <a:t>CANALETAS O DUCTOS AÉREOS</a:t>
            </a:r>
            <a:r>
              <a:rPr lang="es-PE" sz="2200" dirty="0" smtClean="0">
                <a:latin typeface="Times New Roman" pitchFamily="18" charset="0"/>
                <a:cs typeface="Times New Roman" pitchFamily="18" charset="0"/>
              </a:rPr>
              <a:t/>
            </a:r>
            <a:br>
              <a:rPr lang="es-PE" sz="2200" dirty="0" smtClean="0">
                <a:latin typeface="Times New Roman" pitchFamily="18" charset="0"/>
                <a:cs typeface="Times New Roman" pitchFamily="18" charset="0"/>
              </a:rPr>
            </a:br>
            <a:r>
              <a:rPr lang="es-MX" sz="2200" dirty="0" smtClean="0">
                <a:latin typeface="Times New Roman" pitchFamily="18" charset="0"/>
                <a:cs typeface="Times New Roman" pitchFamily="18" charset="0"/>
              </a:rPr>
              <a:t> </a:t>
            </a:r>
            <a:r>
              <a:rPr lang="es-PE" sz="2200" dirty="0" smtClean="0">
                <a:latin typeface="Times New Roman" pitchFamily="18" charset="0"/>
                <a:cs typeface="Times New Roman" pitchFamily="18" charset="0"/>
              </a:rPr>
              <a:t/>
            </a:r>
            <a:br>
              <a:rPr lang="es-PE" sz="2200" dirty="0" smtClean="0">
                <a:latin typeface="Times New Roman" pitchFamily="18" charset="0"/>
                <a:cs typeface="Times New Roman" pitchFamily="18" charset="0"/>
              </a:rPr>
            </a:br>
            <a:r>
              <a:rPr lang="es-MX" sz="2200" dirty="0" smtClean="0">
                <a:latin typeface="Times New Roman" pitchFamily="18" charset="0"/>
                <a:cs typeface="Times New Roman" pitchFamily="18" charset="0"/>
              </a:rPr>
              <a:t>Es una estructura rígida y continua, construida para soportar conductores de uso general y cables de calibre no muy  grueso.</a:t>
            </a:r>
            <a:r>
              <a:rPr lang="es-PE" sz="2200" dirty="0" smtClean="0">
                <a:latin typeface="Times New Roman" pitchFamily="18" charset="0"/>
                <a:cs typeface="Times New Roman" pitchFamily="18" charset="0"/>
              </a:rPr>
              <a:t/>
            </a:r>
            <a:br>
              <a:rPr lang="es-PE" sz="2200" dirty="0" smtClean="0">
                <a:latin typeface="Times New Roman" pitchFamily="18" charset="0"/>
                <a:cs typeface="Times New Roman" pitchFamily="18" charset="0"/>
              </a:rPr>
            </a:br>
            <a:r>
              <a:rPr lang="es-MX" sz="2200" dirty="0" smtClean="0">
                <a:latin typeface="Times New Roman" pitchFamily="18" charset="0"/>
                <a:cs typeface="Times New Roman" pitchFamily="18" charset="0"/>
              </a:rPr>
              <a:t> </a:t>
            </a:r>
            <a:r>
              <a:rPr lang="es-PE" sz="2200" dirty="0" smtClean="0">
                <a:latin typeface="Times New Roman" pitchFamily="18" charset="0"/>
                <a:cs typeface="Times New Roman" pitchFamily="18" charset="0"/>
              </a:rPr>
              <a:t/>
            </a:r>
            <a:br>
              <a:rPr lang="es-PE" sz="2200" dirty="0" smtClean="0">
                <a:latin typeface="Times New Roman" pitchFamily="18" charset="0"/>
                <a:cs typeface="Times New Roman" pitchFamily="18" charset="0"/>
              </a:rPr>
            </a:br>
            <a:r>
              <a:rPr lang="es-MX" sz="2200" dirty="0" smtClean="0">
                <a:latin typeface="Times New Roman" pitchFamily="18" charset="0"/>
                <a:cs typeface="Times New Roman" pitchFamily="18" charset="0"/>
              </a:rPr>
              <a:t>Para hacer la instalación de los conductores, se hace un recorrido por la trayectoria de los ductos y luego se les coloca en forma similar a los charolas.</a:t>
            </a:r>
            <a:r>
              <a:rPr lang="es-PE" sz="2200" dirty="0" smtClean="0">
                <a:latin typeface="Times New Roman" pitchFamily="18" charset="0"/>
                <a:cs typeface="Times New Roman" pitchFamily="18" charset="0"/>
              </a:rPr>
              <a:t/>
            </a:r>
            <a:br>
              <a:rPr lang="es-PE" sz="2200" dirty="0" smtClean="0">
                <a:latin typeface="Times New Roman" pitchFamily="18" charset="0"/>
                <a:cs typeface="Times New Roman" pitchFamily="18" charset="0"/>
              </a:rPr>
            </a:br>
            <a:r>
              <a:rPr lang="es-MX" sz="2200" dirty="0" smtClean="0">
                <a:latin typeface="Times New Roman" pitchFamily="18" charset="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ES" sz="1700" dirty="0" smtClean="0">
                <a:cs typeface="Times New Roman" pitchFamily="18" charset="0"/>
              </a:rPr>
              <a:t/>
            </a:r>
            <a:br>
              <a:rPr lang="es-ES" sz="1700" dirty="0" smtClean="0">
                <a:cs typeface="Times New Roman" pitchFamily="18" charset="0"/>
              </a:rPr>
            </a:br>
            <a:r>
              <a:rPr lang="es-ES" sz="1700" dirty="0" smtClean="0">
                <a:cs typeface="Times New Roman" pitchFamily="18" charset="0"/>
              </a:rPr>
              <a:t/>
            </a:r>
            <a:br>
              <a:rPr lang="es-ES" sz="1700" dirty="0" smtClean="0">
                <a:cs typeface="Times New Roman" pitchFamily="18" charset="0"/>
              </a:rPr>
            </a:br>
            <a:r>
              <a:rPr lang="es-PE" sz="1700" dirty="0" smtClean="0">
                <a:cs typeface="Times New Roman" pitchFamily="18" charset="0"/>
              </a:rPr>
              <a:t> </a:t>
            </a:r>
            <a:br>
              <a:rPr lang="es-PE" sz="1700" dirty="0" smtClean="0">
                <a:cs typeface="Times New Roman" pitchFamily="18" charset="0"/>
              </a:rPr>
            </a:br>
            <a:r>
              <a:rPr lang="es-PE" sz="1700" dirty="0" smtClean="0">
                <a:cs typeface="Times New Roman" pitchFamily="18" charset="0"/>
              </a:rPr>
              <a:t> </a:t>
            </a:r>
            <a:br>
              <a:rPr lang="es-PE" sz="1700" dirty="0" smtClean="0">
                <a:cs typeface="Times New Roman" pitchFamily="18" charset="0"/>
              </a:rPr>
            </a:br>
            <a:endParaRPr lang="es-PE" sz="1700" dirty="0" smtClean="0">
              <a:cs typeface="Times New Roman" pitchFamily="18" charset="0"/>
            </a:endParaRPr>
          </a:p>
        </p:txBody>
      </p:sp>
      <p:pic>
        <p:nvPicPr>
          <p:cNvPr id="61443" name="Picture 3" descr="Fig2-15"/>
          <p:cNvPicPr>
            <a:picLocks noChangeAspect="1" noChangeArrowheads="1"/>
          </p:cNvPicPr>
          <p:nvPr/>
        </p:nvPicPr>
        <p:blipFill>
          <a:blip r:embed="rId2"/>
          <a:srcRect/>
          <a:stretch>
            <a:fillRect/>
          </a:stretch>
        </p:blipFill>
        <p:spPr bwMode="auto">
          <a:xfrm>
            <a:off x="2571750" y="3214688"/>
            <a:ext cx="3929063" cy="33702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Título"/>
          <p:cNvSpPr>
            <a:spLocks noGrp="1"/>
          </p:cNvSpPr>
          <p:nvPr>
            <p:ph type="title"/>
          </p:nvPr>
        </p:nvSpPr>
        <p:spPr/>
        <p:txBody>
          <a:bodyPr/>
          <a:lstStyle/>
          <a:p>
            <a:pPr eaLnBrk="1" hangingPunct="1"/>
            <a:endParaRPr lang="es-ES" smtClean="0"/>
          </a:p>
        </p:txBody>
      </p:sp>
      <p:sp>
        <p:nvSpPr>
          <p:cNvPr id="56323" name="2 Marcador de contenido"/>
          <p:cNvSpPr>
            <a:spLocks noGrp="1"/>
          </p:cNvSpPr>
          <p:nvPr>
            <p:ph idx="1"/>
          </p:nvPr>
        </p:nvSpPr>
        <p:spPr/>
        <p:txBody>
          <a:bodyPr/>
          <a:lstStyle/>
          <a:p>
            <a:pPr eaLnBrk="1" hangingPunct="1"/>
            <a:endParaRPr lang="es-ES" smtClean="0"/>
          </a:p>
        </p:txBody>
      </p:sp>
      <p:pic>
        <p:nvPicPr>
          <p:cNvPr id="56324" name="Picture 2"/>
          <p:cNvPicPr>
            <a:picLocks noChangeAspect="1" noChangeArrowheads="1"/>
          </p:cNvPicPr>
          <p:nvPr/>
        </p:nvPicPr>
        <p:blipFill>
          <a:blip r:embed="rId2"/>
          <a:srcRect l="15234" t="4688" r="14453" b="10001"/>
          <a:stretch>
            <a:fillRect/>
          </a:stretch>
        </p:blipFill>
        <p:spPr bwMode="auto">
          <a:xfrm>
            <a:off x="4572000" y="3357563"/>
            <a:ext cx="4333875" cy="3286125"/>
          </a:xfrm>
          <a:prstGeom prst="rect">
            <a:avLst/>
          </a:prstGeom>
          <a:noFill/>
          <a:ln w="9525">
            <a:noFill/>
            <a:miter lim="800000"/>
            <a:headEnd/>
            <a:tailEnd/>
          </a:ln>
        </p:spPr>
      </p:pic>
      <p:pic>
        <p:nvPicPr>
          <p:cNvPr id="56325" name="Picture 3"/>
          <p:cNvPicPr>
            <a:picLocks noChangeAspect="1" noChangeArrowheads="1"/>
          </p:cNvPicPr>
          <p:nvPr/>
        </p:nvPicPr>
        <p:blipFill>
          <a:blip r:embed="rId3"/>
          <a:srcRect l="14258" t="5000" r="14256" b="10625"/>
          <a:stretch>
            <a:fillRect/>
          </a:stretch>
        </p:blipFill>
        <p:spPr bwMode="auto">
          <a:xfrm>
            <a:off x="285750" y="285750"/>
            <a:ext cx="4572000" cy="3373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Título"/>
          <p:cNvSpPr>
            <a:spLocks noGrp="1"/>
          </p:cNvSpPr>
          <p:nvPr>
            <p:ph type="title"/>
          </p:nvPr>
        </p:nvSpPr>
        <p:spPr/>
        <p:txBody>
          <a:bodyPr/>
          <a:lstStyle/>
          <a:p>
            <a:pPr eaLnBrk="1" hangingPunct="1"/>
            <a:endParaRPr lang="es-ES" smtClean="0"/>
          </a:p>
        </p:txBody>
      </p:sp>
      <p:sp>
        <p:nvSpPr>
          <p:cNvPr id="57347" name="2 Marcador de contenido"/>
          <p:cNvSpPr>
            <a:spLocks noGrp="1"/>
          </p:cNvSpPr>
          <p:nvPr>
            <p:ph idx="1"/>
          </p:nvPr>
        </p:nvSpPr>
        <p:spPr/>
        <p:txBody>
          <a:bodyPr/>
          <a:lstStyle/>
          <a:p>
            <a:pPr eaLnBrk="1" hangingPunct="1"/>
            <a:endParaRPr lang="es-ES" smtClean="0"/>
          </a:p>
        </p:txBody>
      </p:sp>
      <p:pic>
        <p:nvPicPr>
          <p:cNvPr id="57348" name="Picture 2"/>
          <p:cNvPicPr>
            <a:picLocks noChangeAspect="1" noChangeArrowheads="1"/>
          </p:cNvPicPr>
          <p:nvPr/>
        </p:nvPicPr>
        <p:blipFill>
          <a:blip r:embed="rId2"/>
          <a:srcRect l="43359" t="3751" r="13867" b="21249"/>
          <a:stretch>
            <a:fillRect/>
          </a:stretch>
        </p:blipFill>
        <p:spPr bwMode="auto">
          <a:xfrm>
            <a:off x="1285875" y="0"/>
            <a:ext cx="6215063" cy="6810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Título"/>
          <p:cNvSpPr>
            <a:spLocks noGrp="1"/>
          </p:cNvSpPr>
          <p:nvPr>
            <p:ph type="title"/>
          </p:nvPr>
        </p:nvSpPr>
        <p:spPr/>
        <p:txBody>
          <a:bodyPr/>
          <a:lstStyle/>
          <a:p>
            <a:pPr eaLnBrk="1" hangingPunct="1"/>
            <a:endParaRPr lang="es-ES" smtClean="0"/>
          </a:p>
        </p:txBody>
      </p:sp>
      <p:sp>
        <p:nvSpPr>
          <p:cNvPr id="58371" name="2 Marcador de contenido"/>
          <p:cNvSpPr>
            <a:spLocks noGrp="1"/>
          </p:cNvSpPr>
          <p:nvPr>
            <p:ph idx="1"/>
          </p:nvPr>
        </p:nvSpPr>
        <p:spPr/>
        <p:txBody>
          <a:bodyPr/>
          <a:lstStyle/>
          <a:p>
            <a:pPr eaLnBrk="1" hangingPunct="1"/>
            <a:endParaRPr lang="es-ES" smtClean="0"/>
          </a:p>
        </p:txBody>
      </p:sp>
      <p:pic>
        <p:nvPicPr>
          <p:cNvPr id="58372" name="Picture 2"/>
          <p:cNvPicPr>
            <a:picLocks noChangeAspect="1" noChangeArrowheads="1"/>
          </p:cNvPicPr>
          <p:nvPr/>
        </p:nvPicPr>
        <p:blipFill>
          <a:blip r:embed="rId2"/>
          <a:srcRect l="13477" t="3751" r="13867" b="10001"/>
          <a:stretch>
            <a:fillRect/>
          </a:stretch>
        </p:blipFill>
        <p:spPr bwMode="auto">
          <a:xfrm>
            <a:off x="0" y="0"/>
            <a:ext cx="9244013"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28625" y="1143000"/>
            <a:ext cx="7772400" cy="2776538"/>
          </a:xfrm>
        </p:spPr>
        <p:txBody>
          <a:bodyPr rtlCol="0">
            <a:normAutofit fontScale="90000"/>
          </a:bodyPr>
          <a:lstStyle/>
          <a:p>
            <a:pPr algn="l" eaLnBrk="1" fontAlgn="auto" hangingPunct="1">
              <a:spcBef>
                <a:spcPct val="20000"/>
              </a:spcBef>
              <a:spcAft>
                <a:spcPts val="0"/>
              </a:spcAft>
              <a:defRPr/>
            </a:pPr>
            <a:r>
              <a:rPr lang="es-MX" sz="2200" dirty="0" smtClean="0">
                <a:latin typeface="Times New Roman" pitchFamily="18" charset="0"/>
                <a:cs typeface="Times New Roman" pitchFamily="18" charset="0"/>
              </a:rPr>
              <a:t/>
            </a:r>
            <a:br>
              <a:rPr lang="es-MX" sz="2200" dirty="0" smtClean="0">
                <a:latin typeface="Times New Roman" pitchFamily="18" charset="0"/>
                <a:cs typeface="Times New Roman" pitchFamily="18" charset="0"/>
              </a:rPr>
            </a:br>
            <a:r>
              <a:rPr lang="es-MX" sz="2200" b="1" dirty="0" smtClean="0">
                <a:latin typeface="Times New Roman" pitchFamily="18" charset="0"/>
                <a:cs typeface="Times New Roman" pitchFamily="18" charset="0"/>
              </a:rPr>
              <a:t>ZANJAS</a:t>
            </a:r>
            <a:r>
              <a:rPr lang="es-PE" sz="2200" dirty="0" smtClean="0">
                <a:latin typeface="Times New Roman" pitchFamily="18" charset="0"/>
                <a:cs typeface="Times New Roman" pitchFamily="18" charset="0"/>
              </a:rPr>
              <a:t/>
            </a:r>
            <a:br>
              <a:rPr lang="es-PE" sz="2200" dirty="0" smtClean="0">
                <a:latin typeface="Times New Roman" pitchFamily="18" charset="0"/>
                <a:cs typeface="Times New Roman" pitchFamily="18" charset="0"/>
              </a:rPr>
            </a:br>
            <a:r>
              <a:rPr lang="es-MX" sz="2200" dirty="0" smtClean="0">
                <a:latin typeface="Times New Roman" pitchFamily="18" charset="0"/>
                <a:cs typeface="Times New Roman" pitchFamily="18" charset="0"/>
              </a:rPr>
              <a:t> </a:t>
            </a:r>
            <a:r>
              <a:rPr lang="es-PE" sz="2200" dirty="0" smtClean="0">
                <a:latin typeface="Times New Roman" pitchFamily="18" charset="0"/>
                <a:cs typeface="Times New Roman" pitchFamily="18" charset="0"/>
              </a:rPr>
              <a:t/>
            </a:r>
            <a:br>
              <a:rPr lang="es-PE" sz="2200" dirty="0" smtClean="0">
                <a:latin typeface="Times New Roman" pitchFamily="18" charset="0"/>
                <a:cs typeface="Times New Roman" pitchFamily="18" charset="0"/>
              </a:rPr>
            </a:br>
            <a:r>
              <a:rPr lang="es-ES" sz="2200" dirty="0" smtClean="0">
                <a:latin typeface="Times New Roman" pitchFamily="18" charset="0"/>
                <a:cs typeface="Times New Roman" pitchFamily="18" charset="0"/>
              </a:rPr>
              <a:t>Es un tipo de canalización en el cual los cables van directamente enterrados; se emplea en lugares donde no se tiene enterrados, se emplea en lugares donde no se tienen construcciones o donde haya la posibilidad de abrir zanjas posteriormente para el cambio de cables, la reparación o aumento de circuitos.</a:t>
            </a:r>
            <a:br>
              <a:rPr lang="es-ES" sz="2200" dirty="0" smtClean="0">
                <a:latin typeface="Times New Roman" pitchFamily="18" charset="0"/>
                <a:cs typeface="Times New Roman" pitchFamily="18" charset="0"/>
              </a:rPr>
            </a:br>
            <a:r>
              <a:rPr lang="es-MX" sz="2200" dirty="0" smtClean="0">
                <a:latin typeface="Times New Roman" pitchFamily="18" charset="0"/>
                <a:cs typeface="Times New Roman" pitchFamily="18" charset="0"/>
              </a:rPr>
              <a:t> </a:t>
            </a:r>
            <a:r>
              <a:rPr lang="es-PE" sz="2200" dirty="0" smtClean="0">
                <a:latin typeface="Times New Roman" pitchFamily="18" charset="0"/>
                <a:cs typeface="Times New Roman" pitchFamily="18" charset="0"/>
              </a:rPr>
              <a:t/>
            </a:r>
            <a:br>
              <a:rPr lang="es-PE" sz="2200" dirty="0" smtClean="0">
                <a:latin typeface="Times New Roman" pitchFamily="18" charset="0"/>
                <a:cs typeface="Times New Roman" pitchFamily="18" charset="0"/>
              </a:rPr>
            </a:br>
            <a:r>
              <a:rPr lang="es-MX" sz="2200" dirty="0" smtClean="0">
                <a:latin typeface="Times New Roman" pitchFamily="18" charset="0"/>
                <a:cs typeface="Times New Roman" pitchFamily="18" charset="0"/>
              </a:rPr>
              <a:t>La trayectoria debe ser rectilínea.</a:t>
            </a:r>
            <a:r>
              <a:rPr lang="es-PE" sz="2200" dirty="0" smtClean="0">
                <a:latin typeface="Times New Roman" pitchFamily="18" charset="0"/>
                <a:cs typeface="Times New Roman" pitchFamily="18" charset="0"/>
              </a:rPr>
              <a:t/>
            </a:r>
            <a:br>
              <a:rPr lang="es-PE" sz="2200" dirty="0" smtClean="0">
                <a:latin typeface="Times New Roman" pitchFamily="18" charset="0"/>
                <a:cs typeface="Times New Roman" pitchFamily="18" charset="0"/>
              </a:rPr>
            </a:br>
            <a:r>
              <a:rPr lang="es-MX" sz="2200" dirty="0" smtClean="0">
                <a:latin typeface="Times New Roman" pitchFamily="18" charset="0"/>
                <a:cs typeface="Times New Roman" pitchFamily="18" charset="0"/>
              </a:rPr>
              <a:t>La profundidad mínima de la excavación es de 0,70 m y el ancho varía de acuerdo al número de cables a instalar.</a:t>
            </a:r>
            <a:r>
              <a:rPr lang="es-PE" sz="2200" dirty="0" smtClean="0">
                <a:latin typeface="Times New Roman" pitchFamily="18" charset="0"/>
                <a:cs typeface="Times New Roman" pitchFamily="18" charset="0"/>
              </a:rPr>
              <a:t/>
            </a:r>
            <a:br>
              <a:rPr lang="es-PE" sz="2200" dirty="0" smtClean="0">
                <a:latin typeface="Times New Roman" pitchFamily="18" charset="0"/>
                <a:cs typeface="Times New Roman" pitchFamily="18" charset="0"/>
              </a:rPr>
            </a:br>
            <a:r>
              <a:rPr lang="es-MX" sz="2200" dirty="0" smtClean="0">
                <a:latin typeface="Times New Roman" pitchFamily="18" charset="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ES" sz="1700" dirty="0" smtClean="0">
                <a:cs typeface="Times New Roman" pitchFamily="18" charset="0"/>
              </a:rPr>
              <a:t/>
            </a:r>
            <a:br>
              <a:rPr lang="es-ES"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endParaRPr lang="es-PE" sz="1700" dirty="0" smtClean="0">
              <a:cs typeface="Times New Roman" pitchFamily="18" charset="0"/>
            </a:endParaRPr>
          </a:p>
        </p:txBody>
      </p:sp>
      <p:pic>
        <p:nvPicPr>
          <p:cNvPr id="62467" name="Picture 3" descr="Fig2-16"/>
          <p:cNvPicPr>
            <a:picLocks noChangeAspect="1" noChangeArrowheads="1"/>
          </p:cNvPicPr>
          <p:nvPr/>
        </p:nvPicPr>
        <p:blipFill>
          <a:blip r:embed="rId2"/>
          <a:srcRect/>
          <a:stretch>
            <a:fillRect/>
          </a:stretch>
        </p:blipFill>
        <p:spPr bwMode="auto">
          <a:xfrm>
            <a:off x="571500" y="4000500"/>
            <a:ext cx="3092450" cy="2498725"/>
          </a:xfrm>
          <a:prstGeom prst="rect">
            <a:avLst/>
          </a:prstGeom>
          <a:noFill/>
          <a:ln w="9525">
            <a:noFill/>
            <a:miter lim="800000"/>
            <a:headEnd/>
            <a:tailEnd/>
          </a:ln>
        </p:spPr>
      </p:pic>
      <p:pic>
        <p:nvPicPr>
          <p:cNvPr id="62468" name="Picture 4"/>
          <p:cNvPicPr>
            <a:picLocks noChangeAspect="1" noChangeArrowheads="1"/>
          </p:cNvPicPr>
          <p:nvPr/>
        </p:nvPicPr>
        <p:blipFill>
          <a:blip r:embed="rId3"/>
          <a:srcRect l="32227" t="27187" r="32617" b="33438"/>
          <a:stretch>
            <a:fillRect/>
          </a:stretch>
        </p:blipFill>
        <p:spPr bwMode="auto">
          <a:xfrm>
            <a:off x="4357688" y="3571875"/>
            <a:ext cx="4286250" cy="3000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1 Título"/>
          <p:cNvSpPr>
            <a:spLocks noGrp="1"/>
          </p:cNvSpPr>
          <p:nvPr>
            <p:ph type="title"/>
          </p:nvPr>
        </p:nvSpPr>
        <p:spPr/>
        <p:txBody>
          <a:bodyPr/>
          <a:lstStyle/>
          <a:p>
            <a:pPr eaLnBrk="1" hangingPunct="1"/>
            <a:endParaRPr lang="es-ES" smtClean="0"/>
          </a:p>
        </p:txBody>
      </p:sp>
      <p:sp>
        <p:nvSpPr>
          <p:cNvPr id="64515" name="2 Marcador de contenido"/>
          <p:cNvSpPr>
            <a:spLocks noGrp="1"/>
          </p:cNvSpPr>
          <p:nvPr>
            <p:ph idx="1"/>
          </p:nvPr>
        </p:nvSpPr>
        <p:spPr/>
        <p:txBody>
          <a:bodyPr/>
          <a:lstStyle/>
          <a:p>
            <a:pPr eaLnBrk="1" hangingPunct="1"/>
            <a:endParaRPr lang="es-ES" smtClean="0"/>
          </a:p>
        </p:txBody>
      </p:sp>
      <p:pic>
        <p:nvPicPr>
          <p:cNvPr id="64516" name="Picture 2"/>
          <p:cNvPicPr>
            <a:picLocks noChangeAspect="1" noChangeArrowheads="1"/>
          </p:cNvPicPr>
          <p:nvPr/>
        </p:nvPicPr>
        <p:blipFill>
          <a:blip r:embed="rId2"/>
          <a:srcRect l="26953" t="22501" r="27344" b="28751"/>
          <a:stretch>
            <a:fillRect/>
          </a:stretch>
        </p:blipFill>
        <p:spPr bwMode="auto">
          <a:xfrm>
            <a:off x="285750" y="357188"/>
            <a:ext cx="8680450" cy="5786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spcBef>
                <a:spcPct val="20000"/>
              </a:spcBef>
            </a:pPr>
            <a:r>
              <a:rPr lang="es-MX" sz="2800" smtClean="0">
                <a:cs typeface="Times New Roman" pitchFamily="18" charset="0"/>
              </a:rPr>
              <a:t>Ducto subterráneo</a:t>
            </a:r>
            <a:r>
              <a:rPr lang="es-PE" sz="1700" smtClean="0">
                <a:cs typeface="Times New Roman" pitchFamily="18" charset="0"/>
              </a:rPr>
              <a:t/>
            </a:r>
            <a:br>
              <a:rPr lang="es-PE" sz="1700" smtClean="0">
                <a:cs typeface="Times New Roman" pitchFamily="18" charset="0"/>
              </a:rPr>
            </a:br>
            <a:r>
              <a:rPr lang="es-MX" sz="1700" smtClean="0">
                <a:cs typeface="Times New Roman" pitchFamily="18" charset="0"/>
              </a:rPr>
              <a:t> </a:t>
            </a:r>
            <a:r>
              <a:rPr lang="es-PE" sz="1700" smtClean="0">
                <a:cs typeface="Times New Roman" pitchFamily="18" charset="0"/>
              </a:rPr>
              <a:t/>
            </a:r>
            <a:br>
              <a:rPr lang="es-PE" sz="1700" smtClean="0">
                <a:cs typeface="Times New Roman" pitchFamily="18" charset="0"/>
              </a:rPr>
            </a:br>
            <a:r>
              <a:rPr lang="es-MX" sz="1700" smtClean="0">
                <a:cs typeface="Times New Roman" pitchFamily="18" charset="0"/>
              </a:rPr>
              <a:t> </a:t>
            </a:r>
          </a:p>
        </p:txBody>
      </p:sp>
      <p:pic>
        <p:nvPicPr>
          <p:cNvPr id="65539" name="Picture 3" descr="Fig2-20"/>
          <p:cNvPicPr>
            <a:picLocks noGrp="1" noChangeAspect="1" noChangeArrowheads="1"/>
          </p:cNvPicPr>
          <p:nvPr>
            <p:ph idx="1"/>
          </p:nvPr>
        </p:nvPicPr>
        <p:blipFill>
          <a:blip r:embed="rId2"/>
          <a:srcRect/>
          <a:stretch>
            <a:fillRect/>
          </a:stretch>
        </p:blipFill>
        <p:spPr>
          <a:xfrm>
            <a:off x="1071563" y="1214438"/>
            <a:ext cx="6719887" cy="4572000"/>
          </a:xfrm>
          <a:noFill/>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0" y="2143125"/>
            <a:ext cx="7772400" cy="1143000"/>
          </a:xfrm>
        </p:spPr>
        <p:txBody>
          <a:bodyPr>
            <a:normAutofit fontScale="90000"/>
          </a:bodyPr>
          <a:lstStyle/>
          <a:p>
            <a:pPr marL="360363" algn="l" eaLnBrk="1" hangingPunct="1">
              <a:spcBef>
                <a:spcPct val="20000"/>
              </a:spcBef>
            </a:pPr>
            <a:r>
              <a:rPr lang="es-MX" sz="3600" b="1" dirty="0" smtClean="0">
                <a:cs typeface="Times New Roman" pitchFamily="18" charset="0"/>
              </a:rPr>
              <a:t>TUBERÍAS</a:t>
            </a:r>
            <a:r>
              <a:rPr lang="es-PE" sz="2000" b="1" dirty="0" smtClean="0">
                <a:cs typeface="Times New Roman" pitchFamily="18" charset="0"/>
              </a:rPr>
              <a:t/>
            </a:r>
            <a:br>
              <a:rPr lang="es-PE" sz="2000" b="1" dirty="0" smtClean="0">
                <a:cs typeface="Times New Roman" pitchFamily="18" charset="0"/>
              </a:rPr>
            </a:br>
            <a:r>
              <a:rPr lang="es-PE" sz="2000" b="1" dirty="0" smtClean="0">
                <a:cs typeface="Times New Roman" pitchFamily="18" charset="0"/>
              </a:rPr>
              <a:t/>
            </a:r>
            <a:br>
              <a:rPr lang="es-PE" sz="2000" b="1" dirty="0" smtClean="0">
                <a:cs typeface="Times New Roman" pitchFamily="18" charset="0"/>
              </a:rPr>
            </a:br>
            <a:r>
              <a:rPr lang="es-MX" sz="2000" b="1" dirty="0" smtClean="0">
                <a:cs typeface="Times New Roman" pitchFamily="18" charset="0"/>
              </a:rPr>
              <a:t>Tubos Metálicos</a:t>
            </a:r>
            <a:r>
              <a:rPr lang="es-PE" sz="2000" dirty="0" smtClean="0">
                <a:cs typeface="Times New Roman" pitchFamily="18" charset="0"/>
              </a:rPr>
              <a:t/>
            </a:r>
            <a:br>
              <a:rPr lang="es-PE" sz="2000" dirty="0" smtClean="0">
                <a:cs typeface="Times New Roman" pitchFamily="18" charset="0"/>
              </a:rPr>
            </a:br>
            <a:r>
              <a:rPr lang="es-MX" sz="2000" dirty="0" smtClean="0">
                <a:cs typeface="Times New Roman" pitchFamily="18" charset="0"/>
              </a:rPr>
              <a:t>Pueden ser de aluminio, acero o aleaciones especiales.</a:t>
            </a:r>
            <a:r>
              <a:rPr lang="es-PE" sz="2000" dirty="0" smtClean="0">
                <a:cs typeface="Times New Roman" pitchFamily="18" charset="0"/>
              </a:rPr>
              <a:t/>
            </a:r>
            <a:br>
              <a:rPr lang="es-PE" sz="2000" dirty="0" smtClean="0">
                <a:cs typeface="Times New Roman" pitchFamily="18" charset="0"/>
              </a:rPr>
            </a:br>
            <a:r>
              <a:rPr lang="es-MX" sz="2000" dirty="0" smtClean="0">
                <a:cs typeface="Times New Roman" pitchFamily="18" charset="0"/>
              </a:rPr>
              <a:t>Los tubos de acero a su vez se fabrican en los tipos pesado y liviano distinguiéndose uno de otro por el espesor de la pared.</a:t>
            </a:r>
            <a:r>
              <a:rPr lang="es-PE" sz="2000" dirty="0" smtClean="0">
                <a:cs typeface="Times New Roman" pitchFamily="18" charset="0"/>
              </a:rPr>
              <a:t/>
            </a:r>
            <a:br>
              <a:rPr lang="es-PE" sz="2000" dirty="0" smtClean="0">
                <a:cs typeface="Times New Roman" pitchFamily="18" charset="0"/>
              </a:rPr>
            </a:br>
            <a:r>
              <a:rPr lang="es-MX" sz="2000" dirty="0" smtClean="0">
                <a:cs typeface="Times New Roman" pitchFamily="18" charset="0"/>
              </a:rPr>
              <a:t> </a:t>
            </a:r>
            <a:r>
              <a:rPr lang="es-PE" sz="2000" dirty="0" smtClean="0">
                <a:cs typeface="Times New Roman" pitchFamily="18" charset="0"/>
              </a:rPr>
              <a:t/>
            </a:r>
            <a:br>
              <a:rPr lang="es-PE" sz="2000" dirty="0" smtClean="0">
                <a:cs typeface="Times New Roman" pitchFamily="18" charset="0"/>
              </a:rPr>
            </a:br>
            <a:r>
              <a:rPr lang="es-MX" sz="2000" dirty="0" smtClean="0">
                <a:cs typeface="Times New Roman" pitchFamily="18" charset="0"/>
              </a:rPr>
              <a:t>-  </a:t>
            </a:r>
            <a:r>
              <a:rPr lang="es-MX" sz="2000" b="1" dirty="0" smtClean="0">
                <a:cs typeface="Times New Roman" pitchFamily="18" charset="0"/>
              </a:rPr>
              <a:t>Tubo Metálico  Pesado</a:t>
            </a:r>
            <a:r>
              <a:rPr lang="es-PE" sz="2000" dirty="0" smtClean="0">
                <a:cs typeface="Times New Roman" pitchFamily="18" charset="0"/>
              </a:rPr>
              <a:t/>
            </a:r>
            <a:br>
              <a:rPr lang="es-PE" sz="2000" dirty="0" smtClean="0">
                <a:cs typeface="Times New Roman" pitchFamily="18" charset="0"/>
              </a:rPr>
            </a:br>
            <a:r>
              <a:rPr lang="es-MX" sz="2000" dirty="0" smtClean="0">
                <a:cs typeface="Times New Roman" pitchFamily="18" charset="0"/>
              </a:rPr>
              <a:t>Se encuentran en el mercado en forma galvanizada o con recubrimiento negro esmaltado, su superficie interior es lisa para evitar daños al aislamiento o a la cubierta de los conductores.</a:t>
            </a:r>
            <a:r>
              <a:rPr lang="es-PE" sz="2000" dirty="0" smtClean="0">
                <a:cs typeface="Times New Roman" pitchFamily="18" charset="0"/>
              </a:rPr>
              <a:t/>
            </a:r>
            <a:br>
              <a:rPr lang="es-PE" sz="2000" dirty="0" smtClean="0">
                <a:cs typeface="Times New Roman" pitchFamily="18" charset="0"/>
              </a:rPr>
            </a:br>
            <a:r>
              <a:rPr lang="es-MX" sz="2000" dirty="0" smtClean="0">
                <a:cs typeface="Times New Roman" pitchFamily="18" charset="0"/>
              </a:rPr>
              <a:t>Se fabrican en tramos de 3,05 m y con diámetros que van de 13 mm ( ½ “) a 152,4 mm (6”). Vienen roscados en ambos extremos y para unir uno con otro se utilizan acoples.</a:t>
            </a:r>
            <a:r>
              <a:rPr lang="es-PE" sz="2000" dirty="0" smtClean="0">
                <a:cs typeface="Times New Roman" pitchFamily="18" charset="0"/>
              </a:rPr>
              <a:t/>
            </a:r>
            <a:br>
              <a:rPr lang="es-PE" sz="2000" dirty="0" smtClean="0">
                <a:cs typeface="Times New Roman" pitchFamily="18" charset="0"/>
              </a:rPr>
            </a:br>
            <a:r>
              <a:rPr lang="es-MX" sz="2000" dirty="0" smtClean="0">
                <a:cs typeface="Times New Roman" pitchFamily="18" charset="0"/>
              </a:rPr>
              <a:t>	</a:t>
            </a:r>
            <a:r>
              <a:rPr lang="es-PE" sz="2000" dirty="0" smtClean="0">
                <a:cs typeface="Times New Roman" pitchFamily="18" charset="0"/>
              </a:rPr>
              <a:t/>
            </a:r>
            <a:br>
              <a:rPr lang="es-PE" sz="2000" dirty="0" smtClean="0">
                <a:cs typeface="Times New Roman" pitchFamily="18" charset="0"/>
              </a:rPr>
            </a:br>
            <a:endParaRPr lang="es-PE" sz="2000" dirty="0" smtClean="0">
              <a:cs typeface="Times New Roman" pitchFamily="18" charset="0"/>
            </a:endParaRPr>
          </a:p>
        </p:txBody>
      </p:sp>
      <p:pic>
        <p:nvPicPr>
          <p:cNvPr id="67587" name="Picture 3"/>
          <p:cNvPicPr>
            <a:picLocks noChangeAspect="1" noChangeArrowheads="1"/>
          </p:cNvPicPr>
          <p:nvPr/>
        </p:nvPicPr>
        <p:blipFill>
          <a:blip r:embed="rId2"/>
          <a:srcRect l="38672" t="30000" r="38477" b="35312"/>
          <a:stretch>
            <a:fillRect/>
          </a:stretch>
        </p:blipFill>
        <p:spPr bwMode="auto">
          <a:xfrm>
            <a:off x="3000364" y="4429125"/>
            <a:ext cx="2560638" cy="2428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642938" y="3929063"/>
            <a:ext cx="7772400" cy="1143000"/>
          </a:xfrm>
        </p:spPr>
        <p:txBody>
          <a:bodyPr rtlCol="0">
            <a:normAutofit fontScale="90000"/>
          </a:bodyPr>
          <a:lstStyle/>
          <a:p>
            <a:pPr algn="l" eaLnBrk="1" fontAlgn="auto" hangingPunct="1">
              <a:spcBef>
                <a:spcPct val="20000"/>
              </a:spcBef>
              <a:spcAft>
                <a:spcPts val="0"/>
              </a:spcAft>
              <a:defRPr/>
            </a:pPr>
            <a:r>
              <a:rPr lang="es-MX" sz="1700" b="1" dirty="0" smtClean="0">
                <a:cs typeface="Times New Roman" pitchFamily="18" charset="0"/>
              </a:rPr>
              <a:t>-  </a:t>
            </a:r>
            <a:r>
              <a:rPr lang="es-MX" sz="2200" b="1" dirty="0" smtClean="0">
                <a:cs typeface="Times New Roman" pitchFamily="18" charset="0"/>
              </a:rPr>
              <a:t>Tubo Metálico Liviano</a:t>
            </a:r>
            <a:r>
              <a:rPr lang="es-PE" sz="2200" dirty="0" smtClean="0">
                <a:cs typeface="Times New Roman" pitchFamily="18" charset="0"/>
              </a:rPr>
              <a:t/>
            </a:r>
            <a:br>
              <a:rPr lang="es-PE" sz="2200" dirty="0" smtClean="0">
                <a:cs typeface="Times New Roman" pitchFamily="18" charset="0"/>
              </a:rPr>
            </a:br>
            <a:r>
              <a:rPr lang="es-MX" sz="2200" dirty="0" smtClean="0">
                <a:cs typeface="Times New Roman" pitchFamily="18" charset="0"/>
              </a:rPr>
              <a:t>El diámetro máximo recomendable para estos tubos es de 51 mm (2”) y debido a que son de pared delgada en estos tubos no se puede hacer roscado, de modo que los tramos se pueden unir por medio de accesorios de unión especial. No deben ser instalados en lugares expuestos a daños mecánicos, en lugares húmedos o mojados, ni en lugares clasificados como peligrosos.</a:t>
            </a:r>
            <a:r>
              <a:rPr lang="es-PE" sz="2200" dirty="0" smtClean="0">
                <a:cs typeface="Times New Roman" pitchFamily="18" charset="0"/>
              </a:rPr>
              <a:t/>
            </a:r>
            <a:br>
              <a:rPr lang="es-PE" sz="2200" dirty="0" smtClean="0">
                <a:cs typeface="Times New Roman" pitchFamily="18" charset="0"/>
              </a:rPr>
            </a:br>
            <a:r>
              <a:rPr lang="es-MX" sz="2200" dirty="0" smtClean="0">
                <a:cs typeface="Times New Roman" pitchFamily="18" charset="0"/>
              </a:rPr>
              <a:t> </a:t>
            </a:r>
            <a:r>
              <a:rPr lang="es-PE" sz="2200" dirty="0" smtClean="0">
                <a:cs typeface="Times New Roman" pitchFamily="18" charset="0"/>
              </a:rPr>
              <a:t/>
            </a:r>
            <a:br>
              <a:rPr lang="es-PE" sz="2200" dirty="0" smtClean="0">
                <a:cs typeface="Times New Roman" pitchFamily="18" charset="0"/>
              </a:rPr>
            </a:br>
            <a:r>
              <a:rPr lang="es-MX" sz="2200" dirty="0" smtClean="0">
                <a:cs typeface="Times New Roman" pitchFamily="18" charset="0"/>
              </a:rPr>
              <a:t>-  </a:t>
            </a:r>
            <a:r>
              <a:rPr lang="es-MX" sz="2200" b="1" dirty="0" smtClean="0">
                <a:cs typeface="Times New Roman" pitchFamily="18" charset="0"/>
              </a:rPr>
              <a:t>Tubo Metálico Flexible</a:t>
            </a:r>
            <a:r>
              <a:rPr lang="es-PE" sz="2200" dirty="0" smtClean="0">
                <a:cs typeface="Times New Roman" pitchFamily="18" charset="0"/>
              </a:rPr>
              <a:t/>
            </a:r>
            <a:br>
              <a:rPr lang="es-PE" sz="2200" dirty="0" smtClean="0">
                <a:cs typeface="Times New Roman" pitchFamily="18" charset="0"/>
              </a:rPr>
            </a:br>
            <a:r>
              <a:rPr lang="es-MX" sz="2200" dirty="0" smtClean="0">
                <a:cs typeface="Times New Roman" pitchFamily="18" charset="0"/>
              </a:rPr>
              <a:t>Se fabrica con cinta metálica engargolada (en forma helicoidal) sin recubrimiento para ser usado en lugares secos, o con recubrimiento de PVC para ser usado en lugares húmedos.</a:t>
            </a:r>
            <a:br>
              <a:rPr lang="es-MX" sz="2200" dirty="0" smtClean="0">
                <a:cs typeface="Times New Roman" pitchFamily="18" charset="0"/>
              </a:rPr>
            </a:br>
            <a:r>
              <a:rPr lang="es-MX" sz="2200" dirty="0" smtClean="0">
                <a:cs typeface="Times New Roman" pitchFamily="18" charset="0"/>
              </a:rPr>
              <a:t> </a:t>
            </a:r>
            <a:r>
              <a:rPr lang="es-PE" sz="2200" dirty="0" smtClean="0">
                <a:cs typeface="Times New Roman" pitchFamily="18" charset="0"/>
              </a:rPr>
              <a:t/>
            </a:r>
            <a:br>
              <a:rPr lang="es-PE" sz="2200" dirty="0" smtClean="0">
                <a:cs typeface="Times New Roman" pitchFamily="18" charset="0"/>
              </a:rPr>
            </a:br>
            <a:r>
              <a:rPr lang="es-MX" sz="2200" dirty="0" smtClean="0">
                <a:cs typeface="Times New Roman" pitchFamily="18" charset="0"/>
              </a:rPr>
              <a:t>Se usa principalmente como último tramo para la conexión de motores eléctricos.</a:t>
            </a:r>
            <a:r>
              <a:rPr lang="es-PE" sz="2200" dirty="0" smtClean="0">
                <a:cs typeface="Times New Roman" pitchFamily="18" charset="0"/>
              </a:rPr>
              <a:t/>
            </a:r>
            <a:br>
              <a:rPr lang="es-PE" sz="2200" dirty="0" smtClean="0">
                <a:cs typeface="Times New Roman" pitchFamily="18" charset="0"/>
              </a:rPr>
            </a:br>
            <a:r>
              <a:rPr lang="es-MX" sz="2200" dirty="0" smtClean="0">
                <a:cs typeface="Times New Roman" pitchFamily="18" charset="0"/>
              </a:rPr>
              <a:t>Al usar tubo flexible, el acoplamiento a caja, ductos y gabinetes se debe hacer utilizando accesorios apropiados para tal objeto.</a:t>
            </a: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ES" sz="1700" dirty="0" smtClean="0">
                <a:cs typeface="Times New Roman" pitchFamily="18" charset="0"/>
              </a:rPr>
              <a:t/>
            </a:r>
            <a:br>
              <a:rPr lang="es-ES" sz="1700" dirty="0" smtClean="0">
                <a:cs typeface="Times New Roman" pitchFamily="18" charset="0"/>
              </a:rPr>
            </a:br>
            <a:endParaRPr lang="es-PE" sz="1700" dirty="0" smtClean="0">
              <a:cs typeface="Times New Roman" pitchFamily="18"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214282" y="0"/>
            <a:ext cx="8715404" cy="61093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23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TUBOS CONDUIT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PE" sz="2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23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El tubo </a:t>
            </a:r>
            <a:r>
              <a:rPr kumimoji="0" lang="es-ES" sz="230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conduit</a:t>
            </a:r>
            <a:r>
              <a:rPr kumimoji="0" lang="es-ES" sz="23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es usado para contener y proteger los conductores eléctricos usados en las instalaciones. Estos tubos pueden ser de aluminio, acero o aleaciones especiales. Los tubos de acero a su vez se fabrican en los tipos pesado, semipesado y ligero, distinguiéndose uno de otro por el espesor de la pared.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PE" sz="230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23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TUBO CONDUIT DE ACERO PESADO</a:t>
            </a:r>
            <a:endParaRPr kumimoji="0" lang="es-PE" sz="2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23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Estos tubos </a:t>
            </a:r>
            <a:r>
              <a:rPr kumimoji="0" lang="es-ES" sz="230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conduit</a:t>
            </a:r>
            <a:r>
              <a:rPr kumimoji="0" lang="es-ES" sz="23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se encuentran en el mercado ya sea en forma galvanizada o bien con recubrimiento negro esmaltado</a:t>
            </a:r>
            <a:endParaRPr kumimoji="0" lang="es-PE" sz="230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23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TUBO CONDUIT METÁLICO DE PARED DELGADA (THIN WALL)</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PE" sz="2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23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 este tubo se le conoce también como tubo metálico rígido ligero. Su uso es permitido en instalaciones ocultas o visibles, ya sea embebido en concreto o embutido en mampostería en lugares de ambiente seco no expuestos a humedad o ambiente corrosivo.</a:t>
            </a:r>
            <a:endParaRPr kumimoji="0" lang="es-ES" sz="23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357158" y="357166"/>
            <a:ext cx="6715172" cy="63709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TUBO CONDUIT FLEXIBLE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PE"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24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En esta designación se conoce al tubo flexible común fabricado con cinta engargolada (en forma helicoidal), sin ningún tipo de recubrimiento. A este tipo de tubo también se le conoce como </a:t>
            </a:r>
            <a:r>
              <a:rPr kumimoji="0" lang="es-ES" sz="240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Greenfield</a:t>
            </a:r>
            <a:r>
              <a:rPr kumimoji="0" lang="es-ES" sz="24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Se recomienda su uso en lugares secos y donde no se encuentre expuesto a corrosión o daño mecánico.</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PE" sz="240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TUBO CONDUIT DE PLÁSTICO RÍGIDO (PVC)</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PE"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24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Este tubo está fabricado de </a:t>
            </a:r>
            <a:r>
              <a:rPr kumimoji="0" lang="es-ES" sz="240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policloruro</a:t>
            </a:r>
            <a:r>
              <a:rPr kumimoji="0" lang="es-ES" sz="24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de vinilo (PVC), junto con las tuberías de polietileno se clasifican como tubos </a:t>
            </a:r>
            <a:r>
              <a:rPr kumimoji="0" lang="es-ES" sz="240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conduit</a:t>
            </a:r>
            <a:r>
              <a:rPr kumimoji="0" lang="es-ES" sz="24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no metálicos. Esta tubo debe ser </a:t>
            </a:r>
            <a:r>
              <a:rPr kumimoji="0" lang="es-ES" sz="240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autoextinguible</a:t>
            </a:r>
            <a:r>
              <a:rPr kumimoji="0" lang="es-ES" sz="24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resistente a la compresión, a la humedad y a ciertos agentes químicos.</a:t>
            </a:r>
            <a:endParaRPr kumimoji="0" lang="es-ES" sz="240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Picture 69" descr="productosCONDUIT_r4_c3"/>
          <p:cNvPicPr>
            <a:picLocks noChangeAspect="1" noChangeArrowheads="1"/>
          </p:cNvPicPr>
          <p:nvPr/>
        </p:nvPicPr>
        <p:blipFill>
          <a:blip r:embed="rId2" cstate="print"/>
          <a:srcRect/>
          <a:stretch>
            <a:fillRect/>
          </a:stretch>
        </p:blipFill>
        <p:spPr bwMode="auto">
          <a:xfrm>
            <a:off x="7000892" y="642918"/>
            <a:ext cx="1498600" cy="4826000"/>
          </a:xfrm>
          <a:prstGeom prst="rect">
            <a:avLst/>
          </a:prstGeom>
          <a:noFill/>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4" descr="dibujo"/>
          <p:cNvPicPr>
            <a:picLocks noChangeAspect="1" noChangeArrowheads="1"/>
          </p:cNvPicPr>
          <p:nvPr/>
        </p:nvPicPr>
        <p:blipFill>
          <a:blip r:embed="rId2"/>
          <a:srcRect/>
          <a:stretch>
            <a:fillRect/>
          </a:stretch>
        </p:blipFill>
        <p:spPr bwMode="auto">
          <a:xfrm>
            <a:off x="928662" y="785794"/>
            <a:ext cx="6985000" cy="5340350"/>
          </a:xfrm>
          <a:prstGeom prst="rect">
            <a:avLst/>
          </a:prstGeom>
          <a:noFill/>
        </p:spPr>
      </p:pic>
      <p:sp>
        <p:nvSpPr>
          <p:cNvPr id="18437" name="Text Box 5"/>
          <p:cNvSpPr txBox="1">
            <a:spLocks noChangeArrowheads="1"/>
          </p:cNvSpPr>
          <p:nvPr/>
        </p:nvSpPr>
        <p:spPr bwMode="auto">
          <a:xfrm>
            <a:off x="34925" y="0"/>
            <a:ext cx="5867400" cy="304800"/>
          </a:xfrm>
          <a:prstGeom prst="rect">
            <a:avLst/>
          </a:prstGeom>
          <a:noFill/>
          <a:ln w="9525">
            <a:noFill/>
            <a:miter lim="800000"/>
            <a:headEnd/>
            <a:tailEnd/>
          </a:ln>
          <a:effectLst/>
        </p:spPr>
        <p:txBody>
          <a:bodyPr>
            <a:spAutoFit/>
          </a:bodyPr>
          <a:lstStyle/>
          <a:p>
            <a:pPr defTabSz="995363">
              <a:spcBef>
                <a:spcPct val="50000"/>
              </a:spcBef>
            </a:pPr>
            <a:r>
              <a:rPr lang="es-PE" sz="1400" b="1">
                <a:solidFill>
                  <a:schemeClr val="bg1"/>
                </a:solidFill>
              </a:rPr>
              <a:t>INSTALACION ELÉCTRICA  INDUSTRIAL</a:t>
            </a:r>
            <a:endParaRPr lang="es-ES" sz="1400" b="1">
              <a:solidFill>
                <a:schemeClr val="bg1"/>
              </a:solidFill>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4" name="Picture 4" descr="C"/>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795963" y="3860800"/>
            <a:ext cx="2543175" cy="1905000"/>
          </a:xfrm>
          <a:prstGeom prst="rect">
            <a:avLst/>
          </a:prstGeom>
          <a:noFill/>
        </p:spPr>
      </p:pic>
      <p:pic>
        <p:nvPicPr>
          <p:cNvPr id="20485" name="Picture 5" descr="LB"/>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827088" y="1125538"/>
            <a:ext cx="2543175" cy="1905000"/>
          </a:xfrm>
          <a:prstGeom prst="rect">
            <a:avLst/>
          </a:prstGeom>
          <a:noFill/>
        </p:spPr>
      </p:pic>
      <p:pic>
        <p:nvPicPr>
          <p:cNvPr id="20486" name="Picture 6" descr="LL"/>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5651500" y="908050"/>
            <a:ext cx="2543175" cy="1905000"/>
          </a:xfrm>
          <a:prstGeom prst="rect">
            <a:avLst/>
          </a:prstGeom>
          <a:noFill/>
        </p:spPr>
      </p:pic>
      <p:pic>
        <p:nvPicPr>
          <p:cNvPr id="20487" name="Picture 7" descr="LR"/>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3300413" y="2476500"/>
            <a:ext cx="2543175" cy="1905000"/>
          </a:xfrm>
          <a:prstGeom prst="rect">
            <a:avLst/>
          </a:prstGeom>
          <a:noFill/>
        </p:spPr>
      </p:pic>
      <p:pic>
        <p:nvPicPr>
          <p:cNvPr id="20488" name="Picture 8" descr="Reducción bushing"/>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3708400" y="4868863"/>
            <a:ext cx="1655763" cy="1239837"/>
          </a:xfrm>
          <a:prstGeom prst="rect">
            <a:avLst/>
          </a:prstGeom>
          <a:noFill/>
        </p:spPr>
      </p:pic>
      <p:pic>
        <p:nvPicPr>
          <p:cNvPr id="20489" name="Picture 9" descr="T"/>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611188" y="4076700"/>
            <a:ext cx="2376487" cy="1781175"/>
          </a:xfrm>
          <a:prstGeom prst="rect">
            <a:avLst/>
          </a:prstGeom>
          <a:noFill/>
        </p:spPr>
      </p:pic>
      <p:sp>
        <p:nvSpPr>
          <p:cNvPr id="20491" name="Text Box 11"/>
          <p:cNvSpPr txBox="1">
            <a:spLocks noChangeArrowheads="1"/>
          </p:cNvSpPr>
          <p:nvPr/>
        </p:nvSpPr>
        <p:spPr bwMode="auto">
          <a:xfrm>
            <a:off x="34925" y="0"/>
            <a:ext cx="5867400" cy="304800"/>
          </a:xfrm>
          <a:prstGeom prst="rect">
            <a:avLst/>
          </a:prstGeom>
          <a:noFill/>
          <a:ln w="9525">
            <a:noFill/>
            <a:miter lim="800000"/>
            <a:headEnd/>
            <a:tailEnd/>
          </a:ln>
          <a:effectLst/>
        </p:spPr>
        <p:txBody>
          <a:bodyPr>
            <a:spAutoFit/>
          </a:bodyPr>
          <a:lstStyle/>
          <a:p>
            <a:pPr defTabSz="995363">
              <a:spcBef>
                <a:spcPct val="50000"/>
              </a:spcBef>
            </a:pPr>
            <a:r>
              <a:rPr lang="es-PE" sz="1400" b="1">
                <a:solidFill>
                  <a:schemeClr val="bg1"/>
                </a:solidFill>
              </a:rPr>
              <a:t>INSTALACION ELÉCTRICA  INDUSTRIAL</a:t>
            </a:r>
            <a:endParaRPr lang="es-ES" sz="1400" b="1">
              <a:solidFill>
                <a:schemeClr val="bg1"/>
              </a:solidFill>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spcBef>
                <a:spcPct val="20000"/>
              </a:spcBef>
              <a:buFontTx/>
              <a:buChar char="•"/>
            </a:pPr>
            <a:r>
              <a:rPr lang="es-MX" sz="1700" smtClean="0">
                <a:cs typeface="Times New Roman" pitchFamily="18" charset="0"/>
              </a:rPr>
              <a:t> </a:t>
            </a:r>
            <a:r>
              <a:rPr lang="es-PE" sz="1700" smtClean="0">
                <a:cs typeface="Times New Roman" pitchFamily="18" charset="0"/>
              </a:rPr>
              <a:t/>
            </a:r>
            <a:br>
              <a:rPr lang="es-PE" sz="1700" smtClean="0">
                <a:cs typeface="Times New Roman" pitchFamily="18" charset="0"/>
              </a:rPr>
            </a:br>
            <a:endParaRPr lang="es-PE" sz="1700" smtClean="0">
              <a:cs typeface="Times New Roman" pitchFamily="18" charset="0"/>
            </a:endParaRPr>
          </a:p>
        </p:txBody>
      </p:sp>
      <p:pic>
        <p:nvPicPr>
          <p:cNvPr id="69635" name="Picture 3" descr="Fig2-11a"/>
          <p:cNvPicPr>
            <a:picLocks noChangeAspect="1" noChangeArrowheads="1"/>
          </p:cNvPicPr>
          <p:nvPr/>
        </p:nvPicPr>
        <p:blipFill>
          <a:blip r:embed="rId2"/>
          <a:srcRect/>
          <a:stretch>
            <a:fillRect/>
          </a:stretch>
        </p:blipFill>
        <p:spPr bwMode="auto">
          <a:xfrm>
            <a:off x="4286250" y="642938"/>
            <a:ext cx="3571875" cy="3756025"/>
          </a:xfrm>
          <a:prstGeom prst="rect">
            <a:avLst/>
          </a:prstGeom>
          <a:noFill/>
          <a:ln w="9525">
            <a:noFill/>
            <a:miter lim="800000"/>
            <a:headEnd/>
            <a:tailEnd/>
          </a:ln>
        </p:spPr>
      </p:pic>
      <p:pic>
        <p:nvPicPr>
          <p:cNvPr id="69636" name="Picture 4" descr="Fig2-11b"/>
          <p:cNvPicPr>
            <a:picLocks noChangeAspect="1" noChangeArrowheads="1"/>
          </p:cNvPicPr>
          <p:nvPr/>
        </p:nvPicPr>
        <p:blipFill>
          <a:blip r:embed="rId3"/>
          <a:srcRect/>
          <a:stretch>
            <a:fillRect/>
          </a:stretch>
        </p:blipFill>
        <p:spPr bwMode="auto">
          <a:xfrm>
            <a:off x="4214813" y="4786313"/>
            <a:ext cx="3336925" cy="935037"/>
          </a:xfrm>
          <a:prstGeom prst="rect">
            <a:avLst/>
          </a:prstGeom>
          <a:noFill/>
          <a:ln w="9525">
            <a:noFill/>
            <a:miter lim="800000"/>
            <a:headEnd/>
            <a:tailEnd/>
          </a:ln>
        </p:spPr>
      </p:pic>
      <p:pic>
        <p:nvPicPr>
          <p:cNvPr id="69637" name="Picture 3"/>
          <p:cNvPicPr>
            <a:picLocks noChangeAspect="1" noChangeArrowheads="1"/>
          </p:cNvPicPr>
          <p:nvPr/>
        </p:nvPicPr>
        <p:blipFill>
          <a:blip r:embed="rId4"/>
          <a:srcRect l="44531" t="29062" r="43750" b="34375"/>
          <a:stretch>
            <a:fillRect/>
          </a:stretch>
        </p:blipFill>
        <p:spPr bwMode="auto">
          <a:xfrm>
            <a:off x="642938" y="571500"/>
            <a:ext cx="2500312" cy="48752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714375" y="2071688"/>
            <a:ext cx="7772400" cy="1143000"/>
          </a:xfrm>
        </p:spPr>
        <p:txBody>
          <a:bodyPr rtlCol="0">
            <a:normAutofit fontScale="90000"/>
          </a:bodyPr>
          <a:lstStyle/>
          <a:p>
            <a:pPr eaLnBrk="1" fontAlgn="auto" hangingPunct="1">
              <a:spcBef>
                <a:spcPct val="20000"/>
              </a:spcBef>
              <a:spcAft>
                <a:spcPts val="0"/>
              </a:spcAft>
              <a:defRPr/>
            </a:pPr>
            <a:r>
              <a:rPr lang="es-MX" sz="2700" b="1" dirty="0" smtClean="0">
                <a:cs typeface="Times New Roman" pitchFamily="18" charset="0"/>
              </a:rPr>
              <a:t>Tubos Plásticos (PVC)</a:t>
            </a:r>
            <a:r>
              <a:rPr lang="es-PE" sz="2000" dirty="0" smtClean="0">
                <a:cs typeface="Times New Roman" pitchFamily="18" charset="0"/>
              </a:rPr>
              <a:t/>
            </a:r>
            <a:br>
              <a:rPr lang="es-PE" sz="2000" dirty="0" smtClean="0">
                <a:cs typeface="Times New Roman" pitchFamily="18" charset="0"/>
              </a:rPr>
            </a:br>
            <a:r>
              <a:rPr lang="es-MX" sz="2000" dirty="0" smtClean="0">
                <a:cs typeface="Times New Roman" pitchFamily="18" charset="0"/>
              </a:rPr>
              <a:t>PVC es la designación comercial que se da al tubo rígido o flexible de </a:t>
            </a:r>
            <a:r>
              <a:rPr lang="es-MX" sz="2000" dirty="0" err="1" smtClean="0">
                <a:cs typeface="Times New Roman" pitchFamily="18" charset="0"/>
              </a:rPr>
              <a:t>policloruro</a:t>
            </a:r>
            <a:r>
              <a:rPr lang="es-MX" sz="2000" dirty="0" smtClean="0">
                <a:cs typeface="Times New Roman" pitchFamily="18" charset="0"/>
              </a:rPr>
              <a:t> de vinilo, se fabrican en dos tipos, pesado y liviano, en tramos de 3 m.</a:t>
            </a:r>
            <a:br>
              <a:rPr lang="es-MX" sz="2000" dirty="0" smtClean="0">
                <a:cs typeface="Times New Roman" pitchFamily="18" charset="0"/>
              </a:rPr>
            </a:br>
            <a:r>
              <a:rPr lang="es-MX" sz="2000" dirty="0" smtClean="0">
                <a:cs typeface="Times New Roman" pitchFamily="18" charset="0"/>
              </a:rPr>
              <a:t> </a:t>
            </a:r>
            <a:r>
              <a:rPr lang="es-PE" sz="2000" dirty="0" smtClean="0">
                <a:cs typeface="Times New Roman" pitchFamily="18" charset="0"/>
              </a:rPr>
              <a:t/>
            </a:r>
            <a:br>
              <a:rPr lang="es-PE" sz="2000" dirty="0" smtClean="0">
                <a:cs typeface="Times New Roman" pitchFamily="18" charset="0"/>
              </a:rPr>
            </a:br>
            <a:r>
              <a:rPr lang="es-MX" sz="2000" dirty="0" smtClean="0">
                <a:cs typeface="Times New Roman" pitchFamily="18" charset="0"/>
              </a:rPr>
              <a:t>-          </a:t>
            </a:r>
            <a:r>
              <a:rPr lang="es-MX" sz="2000" b="1" dirty="0" smtClean="0">
                <a:cs typeface="Times New Roman" pitchFamily="18" charset="0"/>
              </a:rPr>
              <a:t>Tubos PVC – SAP</a:t>
            </a:r>
            <a:r>
              <a:rPr lang="es-PE" sz="2000" dirty="0" smtClean="0">
                <a:cs typeface="Times New Roman" pitchFamily="18" charset="0"/>
              </a:rPr>
              <a:t/>
            </a:r>
            <a:br>
              <a:rPr lang="es-PE" sz="2000" dirty="0" smtClean="0">
                <a:cs typeface="Times New Roman" pitchFamily="18" charset="0"/>
              </a:rPr>
            </a:br>
            <a:r>
              <a:rPr lang="es-MX" sz="2000" dirty="0" smtClean="0">
                <a:cs typeface="Times New Roman" pitchFamily="18" charset="0"/>
              </a:rPr>
              <a:t>Son tubos pesados de pared gruesa, se constituyen en diámetros que van de 15 mm a 100 mm.</a:t>
            </a:r>
            <a:br>
              <a:rPr lang="es-MX" sz="2000" dirty="0" smtClean="0">
                <a:cs typeface="Times New Roman" pitchFamily="18" charset="0"/>
              </a:rPr>
            </a:br>
            <a:r>
              <a:rPr lang="es-MX" sz="2000" dirty="0" smtClean="0">
                <a:cs typeface="Times New Roman" pitchFamily="18" charset="0"/>
              </a:rPr>
              <a:t> </a:t>
            </a:r>
            <a:r>
              <a:rPr lang="es-PE" sz="2000" dirty="0" smtClean="0">
                <a:cs typeface="Times New Roman" pitchFamily="18" charset="0"/>
              </a:rPr>
              <a:t/>
            </a:r>
            <a:br>
              <a:rPr lang="es-PE" sz="2000" dirty="0" smtClean="0">
                <a:cs typeface="Times New Roman" pitchFamily="18" charset="0"/>
              </a:rPr>
            </a:br>
            <a:r>
              <a:rPr lang="es-MX" sz="2000" dirty="0" smtClean="0">
                <a:cs typeface="Times New Roman" pitchFamily="18" charset="0"/>
              </a:rPr>
              <a:t>-          </a:t>
            </a:r>
            <a:r>
              <a:rPr lang="es-MX" sz="2000" b="1" dirty="0" smtClean="0">
                <a:cs typeface="Times New Roman" pitchFamily="18" charset="0"/>
              </a:rPr>
              <a:t>Tubo PVC – SEL </a:t>
            </a:r>
            <a:r>
              <a:rPr lang="es-PE" sz="2000" dirty="0" smtClean="0">
                <a:cs typeface="Times New Roman" pitchFamily="18" charset="0"/>
              </a:rPr>
              <a:t/>
            </a:r>
            <a:br>
              <a:rPr lang="es-PE" sz="2000" dirty="0" smtClean="0">
                <a:cs typeface="Times New Roman" pitchFamily="18" charset="0"/>
              </a:rPr>
            </a:br>
            <a:r>
              <a:rPr lang="es-MX" sz="2000" dirty="0" smtClean="0">
                <a:cs typeface="Times New Roman" pitchFamily="18" charset="0"/>
              </a:rPr>
              <a:t>Son tubos, se constituyen en diámetros que van de 13 mm a 20 mm.</a:t>
            </a:r>
            <a:r>
              <a:rPr lang="es-PE" sz="2000" dirty="0" smtClean="0">
                <a:cs typeface="Times New Roman" pitchFamily="18" charset="0"/>
              </a:rPr>
              <a:t/>
            </a:r>
            <a:br>
              <a:rPr lang="es-PE" sz="2000" dirty="0" smtClean="0">
                <a:cs typeface="Times New Roman" pitchFamily="18" charset="0"/>
              </a:rPr>
            </a:b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PE" sz="1700" dirty="0" smtClean="0">
                <a:cs typeface="Times New Roman" pitchFamily="18" charset="0"/>
              </a:rPr>
              <a:t>	</a:t>
            </a:r>
            <a:br>
              <a:rPr lang="es-PE" sz="1700" dirty="0" smtClean="0">
                <a:cs typeface="Times New Roman" pitchFamily="18" charset="0"/>
              </a:rPr>
            </a:br>
            <a:endParaRPr lang="es-PE" sz="1700" dirty="0" smtClean="0">
              <a:cs typeface="Times New Roman" pitchFamily="18" charset="0"/>
            </a:endParaRPr>
          </a:p>
        </p:txBody>
      </p:sp>
      <p:pic>
        <p:nvPicPr>
          <p:cNvPr id="70659" name="Picture 3" descr="Fig2-22"/>
          <p:cNvPicPr>
            <a:picLocks noChangeAspect="1" noChangeArrowheads="1"/>
          </p:cNvPicPr>
          <p:nvPr/>
        </p:nvPicPr>
        <p:blipFill>
          <a:blip r:embed="rId2"/>
          <a:srcRect/>
          <a:stretch>
            <a:fillRect/>
          </a:stretch>
        </p:blipFill>
        <p:spPr bwMode="auto">
          <a:xfrm>
            <a:off x="2643188" y="3683000"/>
            <a:ext cx="4024312" cy="3065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685800" y="428604"/>
            <a:ext cx="7772400" cy="6000792"/>
          </a:xfrm>
        </p:spPr>
        <p:txBody>
          <a:bodyPr>
            <a:normAutofit fontScale="90000"/>
          </a:bodyPr>
          <a:lstStyle/>
          <a:p>
            <a:pPr algn="l" eaLnBrk="1" hangingPunct="1">
              <a:spcBef>
                <a:spcPct val="20000"/>
              </a:spcBef>
            </a:pPr>
            <a:r>
              <a:rPr lang="es-MX" sz="3600" b="1" dirty="0" smtClean="0">
                <a:cs typeface="Times New Roman" pitchFamily="18" charset="0"/>
              </a:rPr>
              <a:t>DISPOSITIVOS DE PROTECCIÓN Y MANIOBRA</a:t>
            </a:r>
            <a:r>
              <a:rPr lang="es-PE" sz="3600" dirty="0" smtClean="0">
                <a:cs typeface="Times New Roman" pitchFamily="18" charset="0"/>
              </a:rPr>
              <a:t/>
            </a:r>
            <a:br>
              <a:rPr lang="es-PE" sz="3600" dirty="0" smtClean="0">
                <a:cs typeface="Times New Roman" pitchFamily="18" charset="0"/>
              </a:rPr>
            </a:br>
            <a:r>
              <a:rPr lang="es-MX" sz="3600" dirty="0" smtClean="0">
                <a:cs typeface="Times New Roman" pitchFamily="18" charset="0"/>
              </a:rPr>
              <a:t> </a:t>
            </a:r>
            <a:r>
              <a:rPr lang="es-PE" sz="2400" dirty="0" smtClean="0">
                <a:cs typeface="Times New Roman" pitchFamily="18" charset="0"/>
              </a:rPr>
              <a:t/>
            </a:r>
            <a:br>
              <a:rPr lang="es-PE" sz="2400" dirty="0" smtClean="0">
                <a:cs typeface="Times New Roman" pitchFamily="18" charset="0"/>
              </a:rPr>
            </a:br>
            <a:r>
              <a:rPr lang="es-ES" sz="2400" dirty="0" smtClean="0">
                <a:cs typeface="Times New Roman" pitchFamily="18" charset="0"/>
              </a:rPr>
              <a:t>FUNCIÓN DE LOS DISPOSITIVOS DE MANIOBRA:</a:t>
            </a:r>
            <a:br>
              <a:rPr lang="es-ES" sz="2400" dirty="0" smtClean="0">
                <a:cs typeface="Times New Roman" pitchFamily="18" charset="0"/>
              </a:rPr>
            </a:br>
            <a:r>
              <a:rPr lang="es-MX" sz="2400" dirty="0" smtClean="0">
                <a:cs typeface="Times New Roman" pitchFamily="18" charset="0"/>
              </a:rPr>
              <a:t> </a:t>
            </a:r>
            <a:r>
              <a:rPr lang="es-PE" sz="2400" dirty="0" smtClean="0">
                <a:cs typeface="Times New Roman" pitchFamily="18" charset="0"/>
              </a:rPr>
              <a:t/>
            </a:r>
            <a:br>
              <a:rPr lang="es-PE" sz="2400" dirty="0" smtClean="0">
                <a:cs typeface="Times New Roman" pitchFamily="18" charset="0"/>
              </a:rPr>
            </a:br>
            <a:r>
              <a:rPr lang="es-MX" sz="2400" dirty="0" smtClean="0">
                <a:cs typeface="Times New Roman" pitchFamily="18" charset="0"/>
              </a:rPr>
              <a:t>En una instalación eléctrica, los dispositivos de maniobra, cumplen la función de ejecutar las siguientes maniobras: </a:t>
            </a:r>
            <a:r>
              <a:rPr lang="es-MX" sz="2400" b="1" dirty="0" smtClean="0">
                <a:solidFill>
                  <a:srgbClr val="FF0000"/>
                </a:solidFill>
                <a:cs typeface="Times New Roman" pitchFamily="18" charset="0"/>
              </a:rPr>
              <a:t>seccionar, conectar y desconectar en vacío, conectar y desconectar bajo carga, conectar y desconectar motores y desconectar en caso de cortocircuito.</a:t>
            </a:r>
            <a:r>
              <a:rPr lang="es-PE" sz="2400" dirty="0" smtClean="0">
                <a:cs typeface="Times New Roman" pitchFamily="18" charset="0"/>
              </a:rPr>
              <a:t/>
            </a:r>
            <a:br>
              <a:rPr lang="es-PE" sz="2400" dirty="0" smtClean="0">
                <a:cs typeface="Times New Roman" pitchFamily="18" charset="0"/>
              </a:rPr>
            </a:br>
            <a:r>
              <a:rPr lang="es-MX" sz="2400" dirty="0" smtClean="0">
                <a:cs typeface="Times New Roman" pitchFamily="18" charset="0"/>
              </a:rPr>
              <a:t> </a:t>
            </a:r>
            <a:r>
              <a:rPr lang="es-PE" sz="2400" dirty="0" smtClean="0">
                <a:cs typeface="Times New Roman" pitchFamily="18" charset="0"/>
              </a:rPr>
              <a:t/>
            </a:r>
            <a:br>
              <a:rPr lang="es-PE" sz="2400" dirty="0" smtClean="0">
                <a:cs typeface="Times New Roman" pitchFamily="18" charset="0"/>
              </a:rPr>
            </a:br>
            <a:r>
              <a:rPr lang="es-MX" sz="2400" dirty="0" smtClean="0">
                <a:cs typeface="Times New Roman" pitchFamily="18" charset="0"/>
              </a:rPr>
              <a:t>- </a:t>
            </a:r>
            <a:r>
              <a:rPr lang="es-MX" sz="2400" b="1" dirty="0" smtClean="0">
                <a:cs typeface="Times New Roman" pitchFamily="18" charset="0"/>
              </a:rPr>
              <a:t>Seccionar</a:t>
            </a:r>
            <a:r>
              <a:rPr lang="es-PE" sz="2400" dirty="0" smtClean="0">
                <a:cs typeface="Times New Roman" pitchFamily="18" charset="0"/>
              </a:rPr>
              <a:t/>
            </a:r>
            <a:br>
              <a:rPr lang="es-PE" sz="2400" dirty="0" smtClean="0">
                <a:cs typeface="Times New Roman" pitchFamily="18" charset="0"/>
              </a:rPr>
            </a:br>
            <a:r>
              <a:rPr lang="es-MX" sz="2400" dirty="0" smtClean="0">
                <a:cs typeface="Times New Roman" pitchFamily="18" charset="0"/>
              </a:rPr>
              <a:t>Seccionadores son interruptores, los cuales separan un circuito eléctrico en todas sus vías de corriente, los  seccionadores tienen una indicación fiable de la posición de maniobra.</a:t>
            </a:r>
            <a:r>
              <a:rPr lang="es-PE" sz="2400" dirty="0" smtClean="0">
                <a:cs typeface="Times New Roman" pitchFamily="18" charset="0"/>
              </a:rPr>
              <a:t/>
            </a:r>
            <a:br>
              <a:rPr lang="es-PE" sz="2400" dirty="0" smtClean="0">
                <a:cs typeface="Times New Roman" pitchFamily="18" charset="0"/>
              </a:rPr>
            </a:br>
            <a:endParaRPr lang="es-PE" sz="2400" dirty="0" smtClean="0">
              <a:cs typeface="Times New Roman" pitchFamily="18"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755650" y="1341438"/>
            <a:ext cx="7772400" cy="1143000"/>
          </a:xfrm>
        </p:spPr>
        <p:txBody>
          <a:bodyPr rtlCol="0">
            <a:normAutofit fontScale="90000"/>
          </a:bodyPr>
          <a:lstStyle/>
          <a:p>
            <a:pPr algn="l" eaLnBrk="1" fontAlgn="auto" hangingPunct="1">
              <a:spcBef>
                <a:spcPct val="20000"/>
              </a:spcBef>
              <a:spcAft>
                <a:spcPts val="0"/>
              </a:spcAft>
              <a:defRPr/>
            </a:pPr>
            <a:r>
              <a:rPr lang="es-MX" sz="2700" b="1" dirty="0" smtClean="0">
                <a:cs typeface="Times New Roman" pitchFamily="18" charset="0"/>
              </a:rPr>
              <a:t>Conectar en vacío</a:t>
            </a:r>
            <a:r>
              <a:rPr lang="es-PE" sz="2700" dirty="0" smtClean="0">
                <a:cs typeface="Times New Roman" pitchFamily="18" charset="0"/>
              </a:rPr>
              <a:t/>
            </a:r>
            <a:br>
              <a:rPr lang="es-PE" sz="2700" dirty="0" smtClean="0">
                <a:cs typeface="Times New Roman" pitchFamily="18" charset="0"/>
              </a:rPr>
            </a:br>
            <a:r>
              <a:rPr lang="es-PE" sz="2700" dirty="0" smtClean="0">
                <a:cs typeface="Times New Roman" pitchFamily="18" charset="0"/>
              </a:rPr>
              <a:t/>
            </a:r>
            <a:br>
              <a:rPr lang="es-PE" sz="2700" dirty="0" smtClean="0">
                <a:cs typeface="Times New Roman" pitchFamily="18" charset="0"/>
              </a:rPr>
            </a:br>
            <a:r>
              <a:rPr lang="es-MX" sz="2700" dirty="0" smtClean="0">
                <a:cs typeface="Times New Roman" pitchFamily="18" charset="0"/>
              </a:rPr>
              <a:t>En este tipo de maniobra la conexión y desconexión de circuitos eléctricos se efectúa cuando no circula corriente o cuando la tensión entre el contacto fijo y el contacto móvil en cada uno de los polos sea sumamente baja durante la maniobra.</a:t>
            </a:r>
            <a:r>
              <a:rPr lang="es-MX" sz="1700" dirty="0" smtClean="0">
                <a:cs typeface="Times New Roman" pitchFamily="18" charset="0"/>
              </a:rPr>
              <a:t/>
            </a:r>
            <a:br>
              <a:rPr lang="es-MX"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p>
        </p:txBody>
      </p:sp>
      <p:pic>
        <p:nvPicPr>
          <p:cNvPr id="73731" name="Picture 3" descr="Fig2-17"/>
          <p:cNvPicPr>
            <a:picLocks noChangeAspect="1" noChangeArrowheads="1"/>
          </p:cNvPicPr>
          <p:nvPr/>
        </p:nvPicPr>
        <p:blipFill>
          <a:blip r:embed="rId2"/>
          <a:srcRect/>
          <a:stretch>
            <a:fillRect/>
          </a:stretch>
        </p:blipFill>
        <p:spPr bwMode="auto">
          <a:xfrm>
            <a:off x="1571625" y="3143250"/>
            <a:ext cx="2171700" cy="2651125"/>
          </a:xfrm>
          <a:prstGeom prst="rect">
            <a:avLst/>
          </a:prstGeom>
          <a:noFill/>
          <a:ln w="9525">
            <a:noFill/>
            <a:miter lim="800000"/>
            <a:headEnd/>
            <a:tailEnd/>
          </a:ln>
        </p:spPr>
      </p:pic>
      <p:pic>
        <p:nvPicPr>
          <p:cNvPr id="73732" name="Picture 4" descr="Fig2-18"/>
          <p:cNvPicPr>
            <a:picLocks noChangeAspect="1" noChangeArrowheads="1"/>
          </p:cNvPicPr>
          <p:nvPr/>
        </p:nvPicPr>
        <p:blipFill>
          <a:blip r:embed="rId3"/>
          <a:srcRect/>
          <a:stretch>
            <a:fillRect/>
          </a:stretch>
        </p:blipFill>
        <p:spPr bwMode="auto">
          <a:xfrm>
            <a:off x="5429250" y="3143250"/>
            <a:ext cx="1530350" cy="2651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685800" y="785794"/>
            <a:ext cx="7772400" cy="5500726"/>
          </a:xfrm>
        </p:spPr>
        <p:txBody>
          <a:bodyPr rtlCol="0">
            <a:normAutofit fontScale="90000"/>
          </a:bodyPr>
          <a:lstStyle/>
          <a:p>
            <a:pPr algn="l" eaLnBrk="1" fontAlgn="auto" hangingPunct="1">
              <a:spcBef>
                <a:spcPct val="20000"/>
              </a:spcBef>
              <a:spcAft>
                <a:spcPts val="0"/>
              </a:spcAft>
              <a:defRPr/>
            </a:pPr>
            <a:r>
              <a:rPr lang="es-MX" sz="2700" b="1" dirty="0" smtClean="0">
                <a:cs typeface="Times New Roman" pitchFamily="18" charset="0"/>
              </a:rPr>
              <a:t>-Conectar bajo carga</a:t>
            </a:r>
            <a:r>
              <a:rPr lang="es-MX" sz="2700" dirty="0" smtClean="0">
                <a:cs typeface="Times New Roman" pitchFamily="18" charset="0"/>
              </a:rPr>
              <a:t/>
            </a:r>
            <a:br>
              <a:rPr lang="es-MX" sz="2700" dirty="0" smtClean="0">
                <a:cs typeface="Times New Roman" pitchFamily="18" charset="0"/>
              </a:rPr>
            </a:br>
            <a:r>
              <a:rPr lang="es-MX" sz="2700" dirty="0" smtClean="0">
                <a:cs typeface="Times New Roman" pitchFamily="18" charset="0"/>
              </a:rPr>
              <a:t/>
            </a:r>
            <a:br>
              <a:rPr lang="es-MX" sz="2700" dirty="0" smtClean="0">
                <a:cs typeface="Times New Roman" pitchFamily="18" charset="0"/>
              </a:rPr>
            </a:br>
            <a:r>
              <a:rPr lang="es-PE" sz="2700" dirty="0" smtClean="0">
                <a:cs typeface="Times New Roman" pitchFamily="18" charset="0"/>
              </a:rPr>
              <a:t/>
            </a:r>
            <a:br>
              <a:rPr lang="es-PE" sz="2700" dirty="0" smtClean="0">
                <a:cs typeface="Times New Roman" pitchFamily="18" charset="0"/>
              </a:rPr>
            </a:br>
            <a:r>
              <a:rPr lang="es-MX" sz="2700" dirty="0" smtClean="0">
                <a:cs typeface="Times New Roman" pitchFamily="18" charset="0"/>
              </a:rPr>
              <a:t>Con los interruptores bajo carga se pueden conectar y desconectar aparatos y partes de las instalaciones cuando prestan servicio normal con intensidad nominal. La capacidad de ruptura de los interruptores bajo carga es normalmente un múltiplo de su intensidad nominal y por tanto, pueden conectar y desconectar todas las </a:t>
            </a:r>
            <a:r>
              <a:rPr lang="es-MX" sz="2700" dirty="0" err="1" smtClean="0">
                <a:cs typeface="Times New Roman" pitchFamily="18" charset="0"/>
              </a:rPr>
              <a:t>sobreintensidades</a:t>
            </a:r>
            <a:r>
              <a:rPr lang="es-MX" sz="2700" dirty="0" smtClean="0">
                <a:cs typeface="Times New Roman" pitchFamily="18" charset="0"/>
              </a:rPr>
              <a:t> que ocurren en un servicio normal; además de esto, con ello se maniobra sin peligro cuando se conectan involuntariamente cortocircuitos, ya que poseen una capacidad de conexión sumamente alta.</a:t>
            </a: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r>
            <a:br>
              <a:rPr lang="es-MX"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endParaRPr lang="es-PE" sz="1700" dirty="0" smtClean="0">
              <a:cs typeface="Times New Roman" pitchFamily="18" charset="0"/>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685800" y="3200400"/>
            <a:ext cx="7772400" cy="1143000"/>
          </a:xfrm>
        </p:spPr>
        <p:txBody>
          <a:bodyPr rtlCol="0">
            <a:normAutofit fontScale="90000"/>
          </a:bodyPr>
          <a:lstStyle/>
          <a:p>
            <a:pPr algn="l" eaLnBrk="1" fontAlgn="auto" hangingPunct="1">
              <a:spcBef>
                <a:spcPct val="20000"/>
              </a:spcBef>
              <a:spcAft>
                <a:spcPts val="0"/>
              </a:spcAft>
              <a:defRPr/>
            </a:pPr>
            <a:r>
              <a:rPr lang="es-MX" sz="3100" b="1" dirty="0" smtClean="0">
                <a:cs typeface="Times New Roman" pitchFamily="18" charset="0"/>
              </a:rPr>
              <a:t>FUNCIÓN DE LOS DISPOSITIVOS DE PROTECCIÓN</a:t>
            </a:r>
            <a:r>
              <a:rPr lang="es-PE" sz="2700" dirty="0" smtClean="0">
                <a:cs typeface="Times New Roman" pitchFamily="18" charset="0"/>
              </a:rPr>
              <a:t/>
            </a:r>
            <a:br>
              <a:rPr lang="es-PE" sz="2700" dirty="0" smtClean="0">
                <a:cs typeface="Times New Roman" pitchFamily="18" charset="0"/>
              </a:rPr>
            </a:br>
            <a:r>
              <a:rPr lang="es-MX" sz="2700" dirty="0" smtClean="0">
                <a:cs typeface="Times New Roman" pitchFamily="18" charset="0"/>
              </a:rPr>
              <a:t> </a:t>
            </a:r>
            <a:r>
              <a:rPr lang="es-PE" sz="2700" dirty="0" smtClean="0">
                <a:cs typeface="Times New Roman" pitchFamily="18" charset="0"/>
              </a:rPr>
              <a:t/>
            </a:r>
            <a:br>
              <a:rPr lang="es-PE" sz="2700" dirty="0" smtClean="0">
                <a:cs typeface="Times New Roman" pitchFamily="18" charset="0"/>
              </a:rPr>
            </a:br>
            <a:r>
              <a:rPr lang="es-ES" sz="2700" dirty="0" smtClean="0">
                <a:cs typeface="Times New Roman" pitchFamily="18" charset="0"/>
              </a:rPr>
              <a:t>La función de los dispositivos de protección es proteger a los componentes de las instalaciones contra </a:t>
            </a:r>
            <a:r>
              <a:rPr lang="es-ES" sz="2700" dirty="0" err="1" smtClean="0">
                <a:cs typeface="Times New Roman" pitchFamily="18" charset="0"/>
              </a:rPr>
              <a:t>sobreintensidades</a:t>
            </a:r>
            <a:r>
              <a:rPr lang="es-ES" sz="2700" dirty="0" smtClean="0">
                <a:cs typeface="Times New Roman" pitchFamily="18" charset="0"/>
              </a:rPr>
              <a:t>, los cuales se manifiestan como sobrecargas o cortocircuito.</a:t>
            </a:r>
            <a:br>
              <a:rPr lang="es-ES" sz="2700" dirty="0" smtClean="0">
                <a:cs typeface="Times New Roman" pitchFamily="18" charset="0"/>
              </a:rPr>
            </a:br>
            <a:r>
              <a:rPr lang="es-MX" sz="2700" dirty="0" smtClean="0">
                <a:cs typeface="Times New Roman" pitchFamily="18" charset="0"/>
              </a:rPr>
              <a:t> </a:t>
            </a:r>
            <a:r>
              <a:rPr lang="es-PE" sz="2700" dirty="0" smtClean="0">
                <a:cs typeface="Times New Roman" pitchFamily="18" charset="0"/>
              </a:rPr>
              <a:t/>
            </a:r>
            <a:br>
              <a:rPr lang="es-PE" sz="2700" dirty="0" smtClean="0">
                <a:cs typeface="Times New Roman" pitchFamily="18" charset="0"/>
              </a:rPr>
            </a:br>
            <a:r>
              <a:rPr lang="es-MX" sz="2700" dirty="0" smtClean="0">
                <a:cs typeface="Times New Roman" pitchFamily="18" charset="0"/>
              </a:rPr>
              <a:t> </a:t>
            </a:r>
            <a:r>
              <a:rPr lang="es-PE" sz="2700" dirty="0" smtClean="0">
                <a:cs typeface="Times New Roman" pitchFamily="18" charset="0"/>
              </a:rPr>
              <a:t/>
            </a:r>
            <a:br>
              <a:rPr lang="es-PE" sz="2700" dirty="0" smtClean="0">
                <a:cs typeface="Times New Roman" pitchFamily="18" charset="0"/>
              </a:rPr>
            </a:br>
            <a:r>
              <a:rPr lang="es-MX" sz="2700" b="1" dirty="0" smtClean="0">
                <a:cs typeface="Times New Roman" pitchFamily="18" charset="0"/>
              </a:rPr>
              <a:t>Protección contra sobrecargas</a:t>
            </a:r>
            <a:r>
              <a:rPr lang="es-PE" sz="2700" dirty="0" smtClean="0">
                <a:cs typeface="Times New Roman" pitchFamily="18" charset="0"/>
              </a:rPr>
              <a:t/>
            </a:r>
            <a:br>
              <a:rPr lang="es-PE" sz="2700" dirty="0" smtClean="0">
                <a:cs typeface="Times New Roman" pitchFamily="18" charset="0"/>
              </a:rPr>
            </a:br>
            <a:r>
              <a:rPr lang="es-MX" sz="2700" dirty="0" smtClean="0">
                <a:cs typeface="Times New Roman" pitchFamily="18" charset="0"/>
              </a:rPr>
              <a:t> </a:t>
            </a:r>
            <a:r>
              <a:rPr lang="es-PE" sz="2700" dirty="0" smtClean="0">
                <a:cs typeface="Times New Roman" pitchFamily="18" charset="0"/>
              </a:rPr>
              <a:t/>
            </a:r>
            <a:br>
              <a:rPr lang="es-PE" sz="2700" dirty="0" smtClean="0">
                <a:cs typeface="Times New Roman" pitchFamily="18" charset="0"/>
              </a:rPr>
            </a:br>
            <a:r>
              <a:rPr lang="es-MX" sz="2700" dirty="0" smtClean="0">
                <a:cs typeface="Times New Roman" pitchFamily="18" charset="0"/>
              </a:rPr>
              <a:t>La función de la protección contra sobrecarga es permitir las sobrecargas correspondientes a un servicio normal y desconectarlas antes que el tiempo de carga admisible sea sobrepasado.</a:t>
            </a:r>
            <a:r>
              <a:rPr lang="es-PE" sz="2700" dirty="0" smtClean="0">
                <a:cs typeface="Times New Roman" pitchFamily="18" charset="0"/>
              </a:rPr>
              <a:t/>
            </a:r>
            <a:br>
              <a:rPr lang="es-PE" sz="2700" dirty="0" smtClean="0">
                <a:cs typeface="Times New Roman" pitchFamily="18" charset="0"/>
              </a:rPr>
            </a:br>
            <a:r>
              <a:rPr lang="es-MX" sz="2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endParaRPr lang="es-PE" sz="1700" dirty="0" smtClean="0">
              <a:cs typeface="Times New Roman" pitchFamily="18"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762000" y="1295400"/>
            <a:ext cx="7772400" cy="1143000"/>
          </a:xfrm>
        </p:spPr>
        <p:txBody>
          <a:bodyPr rtlCol="0">
            <a:normAutofit fontScale="90000"/>
          </a:bodyPr>
          <a:lstStyle/>
          <a:p>
            <a:pPr algn="l" eaLnBrk="1" fontAlgn="auto" hangingPunct="1">
              <a:spcBef>
                <a:spcPct val="20000"/>
              </a:spcBef>
              <a:spcAft>
                <a:spcPts val="0"/>
              </a:spcAft>
              <a:defRPr/>
            </a:pPr>
            <a:r>
              <a:rPr lang="es-MX" sz="2200" b="1" dirty="0" smtClean="0">
                <a:cs typeface="Times New Roman" pitchFamily="18" charset="0"/>
              </a:rPr>
              <a:t>Protección contra cortocircuitos</a:t>
            </a:r>
            <a:r>
              <a:rPr lang="es-PE" sz="2200" dirty="0" smtClean="0">
                <a:cs typeface="Times New Roman" pitchFamily="18" charset="0"/>
              </a:rPr>
              <a:t/>
            </a:r>
            <a:br>
              <a:rPr lang="es-PE" sz="2200" dirty="0" smtClean="0">
                <a:cs typeface="Times New Roman" pitchFamily="18" charset="0"/>
              </a:rPr>
            </a:br>
            <a:r>
              <a:rPr lang="es-PE" sz="2200" dirty="0" smtClean="0">
                <a:cs typeface="Times New Roman" pitchFamily="18" charset="0"/>
              </a:rPr>
              <a:t/>
            </a:r>
            <a:br>
              <a:rPr lang="es-PE" sz="2200" dirty="0" smtClean="0">
                <a:cs typeface="Times New Roman" pitchFamily="18" charset="0"/>
              </a:rPr>
            </a:br>
            <a:r>
              <a:rPr lang="es-MX" sz="2200" dirty="0" smtClean="0">
                <a:cs typeface="Times New Roman" pitchFamily="18" charset="0"/>
              </a:rPr>
              <a:t>Los orígenes de un cortocircuito pueden estar en una falla de aislamiento o en una conexión incorrecta.</a:t>
            </a:r>
            <a:br>
              <a:rPr lang="es-MX" sz="2200" dirty="0" smtClean="0">
                <a:cs typeface="Times New Roman" pitchFamily="18" charset="0"/>
              </a:rPr>
            </a:br>
            <a:r>
              <a:rPr lang="es-MX" sz="2200" dirty="0" smtClean="0">
                <a:cs typeface="Times New Roman" pitchFamily="18" charset="0"/>
              </a:rPr>
              <a:t>La función de la protección contra cortocircuitos es limitar los efectos y las consecuencias de éstos al mínimo posible su interrupción para lo cual, una iluminación de la corriente es provechosa.</a:t>
            </a:r>
            <a:r>
              <a:rPr lang="es-PE" sz="1700" dirty="0" smtClean="0">
                <a:cs typeface="Times New Roman" pitchFamily="18" charset="0"/>
              </a:rPr>
              <a:t/>
            </a:r>
            <a:br>
              <a:rPr lang="es-PE" sz="1700" dirty="0" smtClean="0">
                <a:cs typeface="Times New Roman" pitchFamily="18" charset="0"/>
              </a:rPr>
            </a:br>
            <a:r>
              <a:rPr lang="es-MX" sz="1700" dirty="0" smtClean="0">
                <a:cs typeface="Times New Roman" pitchFamily="18" charset="0"/>
              </a:rPr>
              <a:t> </a:t>
            </a:r>
            <a:r>
              <a:rPr lang="es-PE" sz="1700" dirty="0" smtClean="0">
                <a:cs typeface="Times New Roman" pitchFamily="18" charset="0"/>
              </a:rPr>
              <a:t/>
            </a:r>
            <a:br>
              <a:rPr lang="es-PE" sz="1700" dirty="0" smtClean="0">
                <a:cs typeface="Times New Roman" pitchFamily="18" charset="0"/>
              </a:rPr>
            </a:br>
            <a:endParaRPr lang="es-MX" sz="1700" dirty="0" smtClean="0">
              <a:cs typeface="Times New Roman" pitchFamily="18" charset="0"/>
            </a:endParaRPr>
          </a:p>
        </p:txBody>
      </p:sp>
      <p:graphicFrame>
        <p:nvGraphicFramePr>
          <p:cNvPr id="2050" name="Object 3"/>
          <p:cNvGraphicFramePr>
            <a:graphicFrameLocks noChangeAspect="1"/>
          </p:cNvGraphicFramePr>
          <p:nvPr/>
        </p:nvGraphicFramePr>
        <p:xfrm>
          <a:off x="2071688" y="3214688"/>
          <a:ext cx="4632325" cy="3062287"/>
        </p:xfrm>
        <a:graphic>
          <a:graphicData uri="http://schemas.openxmlformats.org/presentationml/2006/ole">
            <mc:AlternateContent xmlns:mc="http://schemas.openxmlformats.org/markup-compatibility/2006">
              <mc:Choice xmlns:v="urn:schemas-microsoft-com:vml" Requires="v">
                <p:oleObj spid="_x0000_s8195" name="Imagen" r:id="rId3" imgW="4480560" imgH="2962440" progId="Word.Picture.8">
                  <p:embed/>
                </p:oleObj>
              </mc:Choice>
              <mc:Fallback>
                <p:oleObj name="Imagen" r:id="rId3" imgW="4480560" imgH="2962440" progId="Word.Picture.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1688" y="3214688"/>
                        <a:ext cx="4632325" cy="30622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85813" y="1643063"/>
            <a:ext cx="7472362" cy="3643312"/>
          </a:xfrm>
        </p:spPr>
        <p:txBody>
          <a:bodyPr>
            <a:normAutofit fontScale="90000"/>
          </a:bodyPr>
          <a:lstStyle/>
          <a:p>
            <a:pPr>
              <a:defRPr/>
            </a:pPr>
            <a:r>
              <a:rPr lang="es-PE" sz="6600" dirty="0" smtClean="0">
                <a:effectLst>
                  <a:outerShdw blurRad="38100" dist="38100" dir="2700000" algn="tl">
                    <a:srgbClr val="000000">
                      <a:alpha val="43137"/>
                    </a:srgbClr>
                  </a:outerShdw>
                </a:effectLst>
              </a:rPr>
              <a:t>SIMBOLOGIA </a:t>
            </a:r>
            <a:br>
              <a:rPr lang="es-PE" sz="6600" dirty="0" smtClean="0">
                <a:effectLst>
                  <a:outerShdw blurRad="38100" dist="38100" dir="2700000" algn="tl">
                    <a:srgbClr val="000000">
                      <a:alpha val="43137"/>
                    </a:srgbClr>
                  </a:outerShdw>
                </a:effectLst>
              </a:rPr>
            </a:br>
            <a:r>
              <a:rPr lang="es-PE" sz="6600" dirty="0" smtClean="0">
                <a:effectLst>
                  <a:outerShdw blurRad="38100" dist="38100" dir="2700000" algn="tl">
                    <a:srgbClr val="000000">
                      <a:alpha val="43137"/>
                    </a:srgbClr>
                  </a:outerShdw>
                </a:effectLst>
              </a:rPr>
              <a:t>Y </a:t>
            </a:r>
            <a:br>
              <a:rPr lang="es-PE" sz="6600" dirty="0" smtClean="0">
                <a:effectLst>
                  <a:outerShdw blurRad="38100" dist="38100" dir="2700000" algn="tl">
                    <a:srgbClr val="000000">
                      <a:alpha val="43137"/>
                    </a:srgbClr>
                  </a:outerShdw>
                </a:effectLst>
              </a:rPr>
            </a:br>
            <a:r>
              <a:rPr lang="es-PE" sz="6600" dirty="0" smtClean="0">
                <a:effectLst>
                  <a:outerShdw blurRad="38100" dist="38100" dir="2700000" algn="tl">
                    <a:srgbClr val="000000">
                      <a:alpha val="43137"/>
                    </a:srgbClr>
                  </a:outerShdw>
                </a:effectLst>
              </a:rPr>
              <a:t>ESQUEMAS ELECTRICOS</a:t>
            </a:r>
            <a:endParaRPr lang="es-ES" sz="66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Título"/>
          <p:cNvSpPr>
            <a:spLocks noGrp="1"/>
          </p:cNvSpPr>
          <p:nvPr>
            <p:ph type="title"/>
          </p:nvPr>
        </p:nvSpPr>
        <p:spPr/>
        <p:txBody>
          <a:bodyPr/>
          <a:lstStyle/>
          <a:p>
            <a:r>
              <a:rPr lang="es-ES" b="1" smtClean="0"/>
              <a:t>SÍMBOLO GRÁFICO</a:t>
            </a:r>
            <a:endParaRPr lang="es-ES" smtClean="0"/>
          </a:p>
        </p:txBody>
      </p:sp>
      <p:sp>
        <p:nvSpPr>
          <p:cNvPr id="14339" name="2 Marcador de contenido"/>
          <p:cNvSpPr>
            <a:spLocks noGrp="1"/>
          </p:cNvSpPr>
          <p:nvPr>
            <p:ph idx="1"/>
          </p:nvPr>
        </p:nvSpPr>
        <p:spPr>
          <a:xfrm>
            <a:off x="642938" y="1714500"/>
            <a:ext cx="4572000" cy="3036888"/>
          </a:xfrm>
        </p:spPr>
        <p:txBody>
          <a:bodyPr/>
          <a:lstStyle/>
          <a:p>
            <a:pPr>
              <a:buFont typeface="Georgia" pitchFamily="18" charset="0"/>
              <a:buNone/>
              <a:defRPr/>
            </a:pPr>
            <a:endParaRPr lang="es-PE" b="1" dirty="0" smtClean="0"/>
          </a:p>
          <a:p>
            <a:pPr marL="177800" indent="0" algn="just">
              <a:buFont typeface="Georgia" pitchFamily="18" charset="0"/>
              <a:buNone/>
              <a:defRPr/>
            </a:pPr>
            <a:r>
              <a:rPr lang="es-ES" sz="2400" dirty="0" smtClean="0">
                <a:latin typeface="Times New Roman" pitchFamily="18" charset="0"/>
                <a:cs typeface="Times New Roman" pitchFamily="18" charset="0"/>
              </a:rPr>
              <a:t>Es una figura óptimamente perceptible, producida por la escritura, diseño, impresión de otras técnicas.</a:t>
            </a:r>
          </a:p>
        </p:txBody>
      </p:sp>
      <p:pic>
        <p:nvPicPr>
          <p:cNvPr id="26628" name="Picture 5" descr="http://t0.gstatic.com/images?q=tbn:ANd9GcTOqpIwzO5C70f6mGVGO3HHekV_Tyt5dMDXunw8Q_Wabb4-55lH"/>
          <p:cNvPicPr>
            <a:picLocks noChangeAspect="1" noChangeArrowheads="1"/>
          </p:cNvPicPr>
          <p:nvPr/>
        </p:nvPicPr>
        <p:blipFill>
          <a:blip r:embed="rId2"/>
          <a:srcRect/>
          <a:stretch>
            <a:fillRect/>
          </a:stretch>
        </p:blipFill>
        <p:spPr bwMode="auto">
          <a:xfrm>
            <a:off x="5857875" y="3786188"/>
            <a:ext cx="1828800" cy="1371600"/>
          </a:xfrm>
          <a:prstGeom prst="rect">
            <a:avLst/>
          </a:prstGeom>
          <a:noFill/>
          <a:ln w="9525">
            <a:noFill/>
            <a:miter lim="800000"/>
            <a:headEnd/>
            <a:tailEnd/>
          </a:ln>
        </p:spPr>
      </p:pic>
      <p:pic>
        <p:nvPicPr>
          <p:cNvPr id="26629" name="Picture 17" descr="http://t0.gstatic.com/images?q=tbn:ANd9GcS0jmRKrTI_5VVYRuEcDfWxTu0hUNqY-c28i9lvFlAEGAzRQqAg"/>
          <p:cNvPicPr>
            <a:picLocks noChangeAspect="1" noChangeArrowheads="1"/>
          </p:cNvPicPr>
          <p:nvPr/>
        </p:nvPicPr>
        <p:blipFill>
          <a:blip r:embed="rId3"/>
          <a:srcRect/>
          <a:stretch>
            <a:fillRect/>
          </a:stretch>
        </p:blipFill>
        <p:spPr bwMode="auto">
          <a:xfrm>
            <a:off x="6000750" y="1928813"/>
            <a:ext cx="1524000" cy="152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Título"/>
          <p:cNvSpPr>
            <a:spLocks noGrp="1"/>
          </p:cNvSpPr>
          <p:nvPr>
            <p:ph type="title"/>
          </p:nvPr>
        </p:nvSpPr>
        <p:spPr/>
        <p:txBody>
          <a:bodyPr/>
          <a:lstStyle/>
          <a:p>
            <a:r>
              <a:rPr lang="es-ES" b="1" smtClean="0"/>
              <a:t>SÍMBOLO GRÁFICO</a:t>
            </a:r>
            <a:endParaRPr lang="es-ES" smtClean="0"/>
          </a:p>
        </p:txBody>
      </p:sp>
      <p:sp>
        <p:nvSpPr>
          <p:cNvPr id="27651" name="2 Marcador de contenido"/>
          <p:cNvSpPr>
            <a:spLocks noGrp="1"/>
          </p:cNvSpPr>
          <p:nvPr>
            <p:ph idx="1"/>
          </p:nvPr>
        </p:nvSpPr>
        <p:spPr/>
        <p:txBody>
          <a:bodyPr/>
          <a:lstStyle/>
          <a:p>
            <a:pPr marL="177800" indent="0" algn="just">
              <a:buFont typeface="Georgia" pitchFamily="18" charset="0"/>
              <a:buNone/>
            </a:pPr>
            <a:r>
              <a:rPr lang="es-ES" sz="2400" smtClean="0">
                <a:latin typeface="Times New Roman" pitchFamily="18" charset="0"/>
                <a:cs typeface="Times New Roman" pitchFamily="18" charset="0"/>
              </a:rPr>
              <a:t>Se utilizan para transmitir un mensaje y representa un objeto o concepto en forma clara sencilla independiente de cualquier idioma, de tal manera que no induzcan a errores de interpretación de lectura del esquema.</a:t>
            </a:r>
          </a:p>
        </p:txBody>
      </p:sp>
      <p:pic>
        <p:nvPicPr>
          <p:cNvPr id="27652" name="Picture 9" descr="http://t1.gstatic.com/images?q=tbn:ANd9GcRiDKxBOsSvoMX8S9j7fS9pVqo-R_7loQxL8nRh4kgsa_YaeBeE"/>
          <p:cNvPicPr>
            <a:picLocks noChangeAspect="1" noChangeArrowheads="1"/>
          </p:cNvPicPr>
          <p:nvPr/>
        </p:nvPicPr>
        <p:blipFill>
          <a:blip r:embed="rId2"/>
          <a:srcRect b="47501"/>
          <a:stretch>
            <a:fillRect/>
          </a:stretch>
        </p:blipFill>
        <p:spPr bwMode="auto">
          <a:xfrm>
            <a:off x="1571625" y="3786188"/>
            <a:ext cx="3368675" cy="1768475"/>
          </a:xfrm>
          <a:prstGeom prst="rect">
            <a:avLst/>
          </a:prstGeom>
          <a:noFill/>
          <a:ln w="9525">
            <a:noFill/>
            <a:miter lim="800000"/>
            <a:headEnd/>
            <a:tailEnd/>
          </a:ln>
        </p:spPr>
      </p:pic>
      <p:pic>
        <p:nvPicPr>
          <p:cNvPr id="27653" name="Picture 9" descr="http://t1.gstatic.com/images?q=tbn:ANd9GcRiDKxBOsSvoMX8S9j7fS9pVqo-R_7loQxL8nRh4kgsa_YaeBeE"/>
          <p:cNvPicPr>
            <a:picLocks noChangeAspect="1" noChangeArrowheads="1"/>
          </p:cNvPicPr>
          <p:nvPr/>
        </p:nvPicPr>
        <p:blipFill>
          <a:blip r:embed="rId2"/>
          <a:srcRect t="52499"/>
          <a:stretch>
            <a:fillRect/>
          </a:stretch>
        </p:blipFill>
        <p:spPr bwMode="auto">
          <a:xfrm>
            <a:off x="4500563" y="3857625"/>
            <a:ext cx="3006725" cy="1428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Título"/>
          <p:cNvSpPr>
            <a:spLocks noGrp="1"/>
          </p:cNvSpPr>
          <p:nvPr>
            <p:ph type="title"/>
          </p:nvPr>
        </p:nvSpPr>
        <p:spPr/>
        <p:txBody>
          <a:bodyPr/>
          <a:lstStyle/>
          <a:p>
            <a:r>
              <a:rPr lang="es-ES" b="1" smtClean="0"/>
              <a:t>SÍMBOLOS ELECTROTÉCNICOS</a:t>
            </a:r>
            <a:endParaRPr lang="es-ES" smtClean="0"/>
          </a:p>
        </p:txBody>
      </p:sp>
      <p:sp>
        <p:nvSpPr>
          <p:cNvPr id="28675" name="2 Marcador de contenido"/>
          <p:cNvSpPr>
            <a:spLocks noGrp="1"/>
          </p:cNvSpPr>
          <p:nvPr>
            <p:ph idx="1"/>
          </p:nvPr>
        </p:nvSpPr>
        <p:spPr/>
        <p:txBody>
          <a:bodyPr/>
          <a:lstStyle/>
          <a:p>
            <a:pPr marL="177800" indent="0" algn="just">
              <a:buFont typeface="Georgia" pitchFamily="18" charset="0"/>
              <a:buNone/>
            </a:pPr>
            <a:r>
              <a:rPr lang="es-ES" sz="2400" smtClean="0">
                <a:latin typeface="Times New Roman" pitchFamily="18" charset="0"/>
                <a:cs typeface="Times New Roman" pitchFamily="18" charset="0"/>
              </a:rPr>
              <a:t>Cada uno de los dispositivos y aparatos con que consta una instalación eléctrica se representa por medio de un símbolo. Ejemplos:</a:t>
            </a:r>
          </a:p>
          <a:p>
            <a:pPr marL="177800" indent="0" algn="just">
              <a:buFont typeface="Georgia" pitchFamily="18" charset="0"/>
              <a:buNone/>
            </a:pPr>
            <a:endParaRPr lang="es-ES" smtClean="0">
              <a:latin typeface="Times New Roman" pitchFamily="18" charset="0"/>
              <a:cs typeface="Times New Roman" pitchFamily="18" charset="0"/>
            </a:endParaRPr>
          </a:p>
          <a:p>
            <a:pPr marL="177800" indent="0" algn="just"/>
            <a:r>
              <a:rPr lang="es-ES" sz="2400" smtClean="0">
                <a:latin typeface="Times New Roman" pitchFamily="18" charset="0"/>
                <a:cs typeface="Times New Roman" pitchFamily="18" charset="0"/>
              </a:rPr>
              <a:t>Relés de sobrecorriente</a:t>
            </a:r>
          </a:p>
          <a:p>
            <a:pPr marL="177800" indent="0" algn="just"/>
            <a:r>
              <a:rPr lang="es-ES" sz="2400" smtClean="0">
                <a:latin typeface="Times New Roman" pitchFamily="18" charset="0"/>
                <a:cs typeface="Times New Roman" pitchFamily="18" charset="0"/>
              </a:rPr>
              <a:t>Contador de energía</a:t>
            </a:r>
          </a:p>
          <a:p>
            <a:pPr marL="177800" indent="0" algn="just"/>
            <a:r>
              <a:rPr lang="es-ES" sz="2400" smtClean="0">
                <a:latin typeface="Times New Roman" pitchFamily="18" charset="0"/>
                <a:cs typeface="Times New Roman" pitchFamily="18" charset="0"/>
              </a:rPr>
              <a:t>Voltímetros</a:t>
            </a:r>
          </a:p>
          <a:p>
            <a:pPr marL="177800" indent="0" algn="just"/>
            <a:r>
              <a:rPr lang="es-ES" sz="2400" smtClean="0">
                <a:latin typeface="Times New Roman" pitchFamily="18" charset="0"/>
                <a:cs typeface="Times New Roman" pitchFamily="18" charset="0"/>
              </a:rPr>
              <a:t>Vatímetro</a:t>
            </a:r>
          </a:p>
          <a:p>
            <a:pPr marL="177800" indent="0" algn="just"/>
            <a:r>
              <a:rPr lang="es-ES" sz="2400" smtClean="0">
                <a:latin typeface="Times New Roman" pitchFamily="18" charset="0"/>
                <a:cs typeface="Times New Roman" pitchFamily="18" charset="0"/>
              </a:rPr>
              <a:t>NC, NO</a:t>
            </a:r>
            <a:endParaRPr lang="es-ES" smtClean="0">
              <a:latin typeface="Times New Roman" pitchFamily="18" charset="0"/>
              <a:cs typeface="Times New Roman" pitchFamily="18" charset="0"/>
            </a:endParaRPr>
          </a:p>
        </p:txBody>
      </p:sp>
      <p:pic>
        <p:nvPicPr>
          <p:cNvPr id="28676" name="Picture 7" descr="http://t3.gstatic.com/images?q=tbn:ANd9GcTVtroi3olVYBk9Q1JokFkUZUCHK8QzTKJojl-j2MvEoUqzbGYo"/>
          <p:cNvPicPr>
            <a:picLocks noChangeAspect="1" noChangeArrowheads="1"/>
          </p:cNvPicPr>
          <p:nvPr/>
        </p:nvPicPr>
        <p:blipFill>
          <a:blip r:embed="rId2"/>
          <a:srcRect/>
          <a:stretch>
            <a:fillRect/>
          </a:stretch>
        </p:blipFill>
        <p:spPr bwMode="auto">
          <a:xfrm>
            <a:off x="4357688" y="2714625"/>
            <a:ext cx="2714625" cy="3305175"/>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Título"/>
          <p:cNvSpPr>
            <a:spLocks noGrp="1"/>
          </p:cNvSpPr>
          <p:nvPr>
            <p:ph type="title"/>
          </p:nvPr>
        </p:nvSpPr>
        <p:spPr/>
        <p:txBody>
          <a:bodyPr/>
          <a:lstStyle/>
          <a:p>
            <a:r>
              <a:rPr lang="es-ES" b="1" smtClean="0"/>
              <a:t>NORMAS INTERNACIONALES</a:t>
            </a:r>
            <a:endParaRPr lang="es-ES" smtClean="0"/>
          </a:p>
        </p:txBody>
      </p:sp>
      <p:sp>
        <p:nvSpPr>
          <p:cNvPr id="29699" name="2 Marcador de contenido"/>
          <p:cNvSpPr>
            <a:spLocks noGrp="1"/>
          </p:cNvSpPr>
          <p:nvPr>
            <p:ph idx="1"/>
          </p:nvPr>
        </p:nvSpPr>
        <p:spPr/>
        <p:txBody>
          <a:bodyPr/>
          <a:lstStyle/>
          <a:p>
            <a:pPr marL="177800" indent="0" algn="just">
              <a:buFont typeface="Georgia" pitchFamily="18" charset="0"/>
              <a:buNone/>
            </a:pPr>
            <a:r>
              <a:rPr lang="es-ES" sz="2400" smtClean="0">
                <a:latin typeface="Times New Roman" pitchFamily="18" charset="0"/>
                <a:cs typeface="Times New Roman" pitchFamily="18" charset="0"/>
              </a:rPr>
              <a:t>Los países fabricantes de dispositivos eléctricos y diseñadores, han determinado normas de símbolos los cuales han efectuado su propio patrón y estas son:</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Título"/>
          <p:cNvSpPr>
            <a:spLocks noGrp="1"/>
          </p:cNvSpPr>
          <p:nvPr>
            <p:ph type="title"/>
          </p:nvPr>
        </p:nvSpPr>
        <p:spPr/>
        <p:txBody>
          <a:bodyPr/>
          <a:lstStyle/>
          <a:p>
            <a:r>
              <a:rPr lang="es-ES" b="1" smtClean="0"/>
              <a:t>NORMAS INTERNACIONALES</a:t>
            </a:r>
            <a:endParaRPr lang="es-ES" smtClean="0"/>
          </a:p>
        </p:txBody>
      </p:sp>
      <p:sp>
        <p:nvSpPr>
          <p:cNvPr id="30723" name="2 Marcador de contenido"/>
          <p:cNvSpPr>
            <a:spLocks noGrp="1"/>
          </p:cNvSpPr>
          <p:nvPr>
            <p:ph idx="1"/>
          </p:nvPr>
        </p:nvSpPr>
        <p:spPr/>
        <p:txBody>
          <a:bodyPr/>
          <a:lstStyle/>
          <a:p>
            <a:pPr marL="177800" indent="0" algn="just">
              <a:buFont typeface="Georgia" pitchFamily="18" charset="0"/>
              <a:buNone/>
            </a:pPr>
            <a:r>
              <a:rPr lang="es-ES" sz="2400" b="1" smtClean="0">
                <a:latin typeface="Times New Roman" pitchFamily="18" charset="0"/>
                <a:cs typeface="Times New Roman" pitchFamily="18" charset="0"/>
              </a:rPr>
              <a:t>IEC</a:t>
            </a:r>
            <a:r>
              <a:rPr lang="es-ES" sz="2400" smtClean="0">
                <a:latin typeface="Times New Roman" pitchFamily="18" charset="0"/>
                <a:cs typeface="Times New Roman" pitchFamily="18" charset="0"/>
              </a:rPr>
              <a:t> = Comisión electrotécnica Internacional</a:t>
            </a:r>
          </a:p>
          <a:p>
            <a:pPr marL="177800" indent="0" algn="just">
              <a:buFont typeface="Georgia" pitchFamily="18" charset="0"/>
              <a:buNone/>
            </a:pPr>
            <a:r>
              <a:rPr lang="es-ES" sz="2400" b="1" smtClean="0">
                <a:latin typeface="Times New Roman" pitchFamily="18" charset="0"/>
                <a:cs typeface="Times New Roman" pitchFamily="18" charset="0"/>
              </a:rPr>
              <a:t>DIN</a:t>
            </a:r>
            <a:r>
              <a:rPr lang="es-ES" sz="2400" smtClean="0">
                <a:latin typeface="Times New Roman" pitchFamily="18" charset="0"/>
                <a:cs typeface="Times New Roman" pitchFamily="18" charset="0"/>
              </a:rPr>
              <a:t> = Normas Alemanas para la Industria</a:t>
            </a:r>
          </a:p>
          <a:p>
            <a:pPr marL="177800" indent="0" algn="just">
              <a:buFont typeface="Georgia" pitchFamily="18" charset="0"/>
              <a:buNone/>
            </a:pPr>
            <a:r>
              <a:rPr lang="es-ES" sz="2400" b="1" smtClean="0">
                <a:latin typeface="Times New Roman" pitchFamily="18" charset="0"/>
                <a:cs typeface="Times New Roman" pitchFamily="18" charset="0"/>
              </a:rPr>
              <a:t>UNE</a:t>
            </a:r>
            <a:r>
              <a:rPr lang="es-ES" sz="2400" smtClean="0">
                <a:latin typeface="Times New Roman" pitchFamily="18" charset="0"/>
                <a:cs typeface="Times New Roman" pitchFamily="18" charset="0"/>
              </a:rPr>
              <a:t> = Norma Nacional Española</a:t>
            </a:r>
          </a:p>
          <a:p>
            <a:pPr marL="177800" indent="0" algn="just">
              <a:buFont typeface="Georgia" pitchFamily="18" charset="0"/>
              <a:buNone/>
            </a:pPr>
            <a:r>
              <a:rPr lang="es-ES" sz="2400" b="1" smtClean="0">
                <a:latin typeface="Times New Roman" pitchFamily="18" charset="0"/>
                <a:cs typeface="Times New Roman" pitchFamily="18" charset="0"/>
              </a:rPr>
              <a:t>VDE</a:t>
            </a:r>
            <a:r>
              <a:rPr lang="es-ES" sz="2400" smtClean="0">
                <a:latin typeface="Times New Roman" pitchFamily="18" charset="0"/>
                <a:cs typeface="Times New Roman" pitchFamily="18" charset="0"/>
              </a:rPr>
              <a:t> = Asociación Electrotécnica Alemana</a:t>
            </a:r>
          </a:p>
          <a:p>
            <a:pPr marL="177800" indent="0" algn="just">
              <a:buFont typeface="Georgia" pitchFamily="18" charset="0"/>
              <a:buNone/>
            </a:pPr>
            <a:r>
              <a:rPr lang="es-ES" sz="2400" b="1" smtClean="0">
                <a:latin typeface="Times New Roman" pitchFamily="18" charset="0"/>
                <a:cs typeface="Times New Roman" pitchFamily="18" charset="0"/>
              </a:rPr>
              <a:t>NEMA</a:t>
            </a:r>
            <a:r>
              <a:rPr lang="es-ES" sz="2400" smtClean="0">
                <a:latin typeface="Times New Roman" pitchFamily="18" charset="0"/>
                <a:cs typeface="Times New Roman" pitchFamily="18" charset="0"/>
              </a:rPr>
              <a:t> = Asociación de fabricantes de productos eléctricos de Estados Unidos</a:t>
            </a:r>
          </a:p>
          <a:p>
            <a:pPr marL="177800" indent="0" algn="just">
              <a:buFont typeface="Georgia" pitchFamily="18" charset="0"/>
              <a:buNone/>
            </a:pPr>
            <a:r>
              <a:rPr lang="es-ES" sz="2400" b="1" smtClean="0">
                <a:latin typeface="Times New Roman" pitchFamily="18" charset="0"/>
                <a:cs typeface="Times New Roman" pitchFamily="18" charset="0"/>
              </a:rPr>
              <a:t>BS</a:t>
            </a:r>
            <a:r>
              <a:rPr lang="es-ES" sz="2400" smtClean="0">
                <a:latin typeface="Times New Roman" pitchFamily="18" charset="0"/>
                <a:cs typeface="Times New Roman" pitchFamily="18" charset="0"/>
              </a:rPr>
              <a:t> = Estándar de prescripciones británicas.</a:t>
            </a:r>
          </a:p>
          <a:p>
            <a:pPr marL="177800" indent="0" algn="just">
              <a:buFont typeface="Georgia" pitchFamily="18" charset="0"/>
              <a:buNone/>
            </a:pPr>
            <a:r>
              <a:rPr lang="es-ES" sz="2400" b="1" smtClean="0">
                <a:latin typeface="Times New Roman" pitchFamily="18" charset="0"/>
                <a:cs typeface="Times New Roman" pitchFamily="18" charset="0"/>
              </a:rPr>
              <a:t>CEI</a:t>
            </a:r>
            <a:r>
              <a:rPr lang="es-ES" sz="2400" smtClean="0">
                <a:latin typeface="Times New Roman" pitchFamily="18" charset="0"/>
                <a:cs typeface="Times New Roman" pitchFamily="18" charset="0"/>
              </a:rPr>
              <a:t> = Comité electrotécnico italiano</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68313" y="557213"/>
            <a:ext cx="8229600" cy="1143000"/>
          </a:xfrm>
        </p:spPr>
        <p:txBody>
          <a:bodyPr>
            <a:normAutofit fontScale="90000"/>
          </a:bodyPr>
          <a:lstStyle/>
          <a:p>
            <a:r>
              <a:rPr lang="es-PE" sz="4000" b="1" smtClean="0"/>
              <a:t>Representación de  las Instalaciones Eléctricas</a:t>
            </a:r>
            <a:endParaRPr lang="es-ES" sz="4000" b="1" smtClean="0"/>
          </a:p>
        </p:txBody>
      </p:sp>
      <p:sp>
        <p:nvSpPr>
          <p:cNvPr id="31747" name="Rectangle 3"/>
          <p:cNvSpPr>
            <a:spLocks noGrp="1" noChangeArrowheads="1"/>
          </p:cNvSpPr>
          <p:nvPr>
            <p:ph idx="1"/>
          </p:nvPr>
        </p:nvSpPr>
        <p:spPr>
          <a:xfrm>
            <a:off x="428625" y="1928813"/>
            <a:ext cx="8229600" cy="4186237"/>
          </a:xfrm>
        </p:spPr>
        <p:txBody>
          <a:bodyPr/>
          <a:lstStyle/>
          <a:p>
            <a:pPr marL="177800" indent="0" algn="just">
              <a:buFont typeface="Georgia" pitchFamily="18" charset="0"/>
              <a:buNone/>
            </a:pPr>
            <a:r>
              <a:rPr lang="es-PE" sz="2400" smtClean="0">
                <a:latin typeface="Times New Roman" pitchFamily="18" charset="0"/>
                <a:cs typeface="Times New Roman" pitchFamily="18" charset="0"/>
              </a:rPr>
              <a:t>Toda instalación eléctrica, puede y debe ser posible de ser interpretada por cualquier persona, adecuadamente capacitada, con sólo observar, ciertos diagramas o esquemas, que permitan verificar claramente: los componentes de la instalación, tales como:</a:t>
            </a:r>
          </a:p>
          <a:p>
            <a:pPr marL="177800" lvl="2" indent="0" algn="just"/>
            <a:r>
              <a:rPr lang="es-PE" smtClean="0">
                <a:latin typeface="Times New Roman" pitchFamily="18" charset="0"/>
                <a:cs typeface="Times New Roman" pitchFamily="18" charset="0"/>
              </a:rPr>
              <a:t>El recorrido del cableado</a:t>
            </a:r>
          </a:p>
          <a:p>
            <a:pPr marL="177800" lvl="2" indent="0" algn="just"/>
            <a:r>
              <a:rPr lang="es-PE" smtClean="0">
                <a:latin typeface="Times New Roman" pitchFamily="18" charset="0"/>
                <a:cs typeface="Times New Roman" pitchFamily="18" charset="0"/>
              </a:rPr>
              <a:t>Los elementos activos instalados, alumbrado y fuerza.</a:t>
            </a:r>
          </a:p>
          <a:p>
            <a:pPr marL="177800" lvl="2" indent="0" algn="just"/>
            <a:r>
              <a:rPr lang="es-PE" smtClean="0">
                <a:latin typeface="Times New Roman" pitchFamily="18" charset="0"/>
                <a:cs typeface="Times New Roman" pitchFamily="18" charset="0"/>
              </a:rPr>
              <a:t>El tipo de conductor</a:t>
            </a:r>
          </a:p>
          <a:p>
            <a:pPr marL="177800" lvl="2" indent="0" algn="just"/>
            <a:r>
              <a:rPr lang="es-PE" smtClean="0">
                <a:latin typeface="Times New Roman" pitchFamily="18" charset="0"/>
                <a:cs typeface="Times New Roman" pitchFamily="18" charset="0"/>
              </a:rPr>
              <a:t>Otros elementos de protección, como los interruptores, etc.</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28625" y="428625"/>
            <a:ext cx="8229600" cy="1143000"/>
          </a:xfrm>
        </p:spPr>
        <p:txBody>
          <a:bodyPr>
            <a:normAutofit fontScale="90000"/>
          </a:bodyPr>
          <a:lstStyle/>
          <a:p>
            <a:r>
              <a:rPr lang="es-ES" b="1" smtClean="0">
                <a:cs typeface="Times New Roman" pitchFamily="18" charset="0"/>
              </a:rPr>
              <a:t>   ESQUEMAS ELECTRICOS</a:t>
            </a:r>
            <a:r>
              <a:rPr lang="es-ES" smtClean="0">
                <a:cs typeface="Times New Roman" pitchFamily="18" charset="0"/>
              </a:rPr>
              <a:t/>
            </a:r>
            <a:br>
              <a:rPr lang="es-ES" smtClean="0">
                <a:cs typeface="Times New Roman" pitchFamily="18" charset="0"/>
              </a:rPr>
            </a:br>
            <a:endParaRPr lang="es-ES" smtClean="0">
              <a:cs typeface="Times New Roman" pitchFamily="18" charset="0"/>
            </a:endParaRPr>
          </a:p>
        </p:txBody>
      </p:sp>
      <p:sp>
        <p:nvSpPr>
          <p:cNvPr id="32771" name="Rectangle 3"/>
          <p:cNvSpPr>
            <a:spLocks noGrp="1" noChangeArrowheads="1"/>
          </p:cNvSpPr>
          <p:nvPr>
            <p:ph idx="1"/>
          </p:nvPr>
        </p:nvSpPr>
        <p:spPr/>
        <p:txBody>
          <a:bodyPr/>
          <a:lstStyle/>
          <a:p>
            <a:pPr marL="177800" indent="0" algn="just">
              <a:buFont typeface="Georgia" pitchFamily="18" charset="0"/>
              <a:buNone/>
            </a:pPr>
            <a:r>
              <a:rPr lang="es-ES" smtClean="0">
                <a:latin typeface="Times New Roman" pitchFamily="18" charset="0"/>
                <a:cs typeface="Times New Roman" pitchFamily="18" charset="0"/>
              </a:rPr>
              <a:t>Se entiende por esquema eléctrico, a la representación gráfica de un circuito o instalación, en la que van indicadas las relaciones mutuas que existan entre diferentes  elementos, así como los sistemas de conexión que los enlazan entre sí.</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500063" y="500063"/>
            <a:ext cx="8229600" cy="1066800"/>
          </a:xfrm>
        </p:spPr>
        <p:txBody>
          <a:bodyPr/>
          <a:lstStyle/>
          <a:p>
            <a:r>
              <a:rPr lang="es-PE" b="1" smtClean="0"/>
              <a:t>Esquemas</a:t>
            </a:r>
            <a:endParaRPr lang="es-ES" b="1" smtClean="0"/>
          </a:p>
        </p:txBody>
      </p:sp>
      <p:sp>
        <p:nvSpPr>
          <p:cNvPr id="21507" name="Rectangle 3"/>
          <p:cNvSpPr>
            <a:spLocks noChangeArrowheads="1"/>
          </p:cNvSpPr>
          <p:nvPr/>
        </p:nvSpPr>
        <p:spPr bwMode="auto">
          <a:xfrm>
            <a:off x="2071688" y="1857375"/>
            <a:ext cx="5410200" cy="3724275"/>
          </a:xfrm>
          <a:prstGeom prst="rect">
            <a:avLst/>
          </a:prstGeom>
          <a:noFill/>
          <a:ln w="9525">
            <a:noFill/>
            <a:miter lim="800000"/>
            <a:headEnd/>
            <a:tailEnd/>
          </a:ln>
        </p:spPr>
        <p:txBody>
          <a:bodyPr>
            <a:spAutoFit/>
          </a:bodyPr>
          <a:lstStyle/>
          <a:p>
            <a:pPr algn="just">
              <a:defRPr/>
            </a:pPr>
            <a:r>
              <a:rPr lang="es-ES" sz="2400" b="1" dirty="0">
                <a:latin typeface="Arial" charset="0"/>
                <a:cs typeface="Arial" charset="0"/>
              </a:rPr>
              <a:t>a) Esquemas Explicativos</a:t>
            </a:r>
            <a:endParaRPr lang="es-ES" sz="2400" dirty="0">
              <a:latin typeface="Times New Roman" pitchFamily="18" charset="0"/>
              <a:cs typeface="Times New Roman" pitchFamily="18" charset="0"/>
            </a:endParaRPr>
          </a:p>
          <a:p>
            <a:pPr marL="355600" algn="just" eaLnBrk="0" hangingPunct="0">
              <a:defRPr/>
            </a:pPr>
            <a:r>
              <a:rPr lang="es-ES" sz="2400" dirty="0">
                <a:latin typeface="Arial" charset="0"/>
                <a:cs typeface="Arial" charset="0"/>
              </a:rPr>
              <a:t>Funcional</a:t>
            </a:r>
            <a:endParaRPr lang="es-ES" sz="2400" dirty="0">
              <a:latin typeface="Times New Roman" pitchFamily="18" charset="0"/>
              <a:cs typeface="Times New Roman" pitchFamily="18" charset="0"/>
            </a:endParaRPr>
          </a:p>
          <a:p>
            <a:pPr marL="355600" algn="just" eaLnBrk="0" hangingPunct="0">
              <a:defRPr/>
            </a:pPr>
            <a:r>
              <a:rPr lang="es-ES" sz="2400" dirty="0">
                <a:latin typeface="Arial" charset="0"/>
                <a:cs typeface="Arial" charset="0"/>
              </a:rPr>
              <a:t>Emplazamiento o estructural</a:t>
            </a:r>
            <a:endParaRPr lang="es-ES" sz="2400" dirty="0">
              <a:latin typeface="Times New Roman" pitchFamily="18" charset="0"/>
              <a:cs typeface="Times New Roman" pitchFamily="18" charset="0"/>
            </a:endParaRPr>
          </a:p>
          <a:p>
            <a:pPr marL="355600" algn="just" eaLnBrk="0" hangingPunct="0">
              <a:defRPr/>
            </a:pPr>
            <a:r>
              <a:rPr lang="es-ES" sz="2400" dirty="0">
                <a:latin typeface="Arial" charset="0"/>
                <a:cs typeface="Arial" charset="0"/>
              </a:rPr>
              <a:t>Principio (desarrollado)</a:t>
            </a:r>
            <a:endParaRPr lang="es-ES" sz="2400" dirty="0">
              <a:latin typeface="Times New Roman" pitchFamily="18" charset="0"/>
              <a:cs typeface="Times New Roman" pitchFamily="18" charset="0"/>
            </a:endParaRPr>
          </a:p>
          <a:p>
            <a:pPr marL="355600" algn="just" eaLnBrk="0" hangingPunct="0">
              <a:defRPr/>
            </a:pPr>
            <a:r>
              <a:rPr lang="es-ES" sz="2400" dirty="0">
                <a:latin typeface="Arial" charset="0"/>
                <a:cs typeface="Arial" charset="0"/>
              </a:rPr>
              <a:t>Planos</a:t>
            </a:r>
            <a:endParaRPr lang="es-ES" sz="2400" dirty="0">
              <a:latin typeface="Times New Roman" pitchFamily="18" charset="0"/>
              <a:cs typeface="Times New Roman" pitchFamily="18" charset="0"/>
            </a:endParaRPr>
          </a:p>
          <a:p>
            <a:pPr algn="just" eaLnBrk="0" hangingPunct="0">
              <a:defRPr/>
            </a:pPr>
            <a:r>
              <a:rPr lang="es-ES" sz="2400" dirty="0">
                <a:latin typeface="Arial" charset="0"/>
                <a:cs typeface="Arial" charset="0"/>
              </a:rPr>
              <a:t> </a:t>
            </a:r>
            <a:endParaRPr lang="es-ES" sz="2400" dirty="0">
              <a:latin typeface="Times New Roman" pitchFamily="18" charset="0"/>
              <a:cs typeface="Times New Roman" pitchFamily="18" charset="0"/>
            </a:endParaRPr>
          </a:p>
          <a:p>
            <a:pPr algn="just" eaLnBrk="0" hangingPunct="0">
              <a:defRPr/>
            </a:pPr>
            <a:r>
              <a:rPr lang="es-ES" sz="2400" b="1" dirty="0">
                <a:latin typeface="Arial" charset="0"/>
                <a:cs typeface="Arial" charset="0"/>
              </a:rPr>
              <a:t>b) Esquemas de Realización</a:t>
            </a:r>
            <a:endParaRPr lang="es-ES" sz="2400" dirty="0">
              <a:latin typeface="Times New Roman" pitchFamily="18" charset="0"/>
              <a:cs typeface="Times New Roman" pitchFamily="18" charset="0"/>
            </a:endParaRPr>
          </a:p>
          <a:p>
            <a:pPr marL="355600" algn="just" eaLnBrk="0" hangingPunct="0">
              <a:defRPr/>
            </a:pPr>
            <a:r>
              <a:rPr lang="es-ES" sz="2400" dirty="0">
                <a:latin typeface="Arial" charset="0"/>
                <a:cs typeface="Arial" charset="0"/>
              </a:rPr>
              <a:t>General de conexiones</a:t>
            </a:r>
          </a:p>
          <a:p>
            <a:pPr marL="355600" algn="just" eaLnBrk="0" hangingPunct="0">
              <a:defRPr/>
            </a:pPr>
            <a:r>
              <a:rPr lang="es-ES" sz="2400" dirty="0">
                <a:latin typeface="Arial" charset="0"/>
                <a:cs typeface="Arial" charset="0"/>
              </a:rPr>
              <a:t>Canalización o entubado</a:t>
            </a:r>
          </a:p>
          <a:p>
            <a:pPr eaLnBrk="0" hangingPunct="0">
              <a:defRPr/>
            </a:pPr>
            <a:endParaRPr lang="es-ES" dirty="0">
              <a:latin typeface="Times New Roman" pitchFamily="18" charset="0"/>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Título"/>
          <p:cNvSpPr>
            <a:spLocks noGrp="1"/>
          </p:cNvSpPr>
          <p:nvPr>
            <p:ph type="title"/>
          </p:nvPr>
        </p:nvSpPr>
        <p:spPr/>
        <p:txBody>
          <a:bodyPr/>
          <a:lstStyle/>
          <a:p>
            <a:r>
              <a:rPr lang="es-PE" smtClean="0"/>
              <a:t>ESQUEMAS EXPLICATIVOS</a:t>
            </a:r>
            <a:endParaRPr lang="es-ES" smtClean="0"/>
          </a:p>
        </p:txBody>
      </p:sp>
      <p:sp>
        <p:nvSpPr>
          <p:cNvPr id="3" name="2 Marcador de contenido"/>
          <p:cNvSpPr>
            <a:spLocks noGrp="1"/>
          </p:cNvSpPr>
          <p:nvPr>
            <p:ph idx="1"/>
          </p:nvPr>
        </p:nvSpPr>
        <p:spPr>
          <a:xfrm>
            <a:off x="428625" y="2071688"/>
            <a:ext cx="3971925" cy="4324350"/>
          </a:xfrm>
        </p:spPr>
        <p:txBody>
          <a:bodyPr/>
          <a:lstStyle/>
          <a:p>
            <a:pPr>
              <a:buFont typeface="Georgia" pitchFamily="18" charset="0"/>
              <a:buNone/>
              <a:defRPr/>
            </a:pPr>
            <a:r>
              <a:rPr lang="es-PE" b="1" dirty="0" smtClean="0"/>
              <a:t>Esquema Funcional</a:t>
            </a:r>
          </a:p>
          <a:p>
            <a:pPr marL="177800" indent="0" algn="just">
              <a:buFont typeface="Georgia" pitchFamily="18" charset="0"/>
              <a:buNone/>
              <a:defRPr/>
            </a:pPr>
            <a:endParaRPr lang="es-ES" dirty="0" smtClean="0">
              <a:latin typeface="Times New Roman" pitchFamily="18" charset="0"/>
              <a:cs typeface="Times New Roman" pitchFamily="18" charset="0"/>
            </a:endParaRPr>
          </a:p>
          <a:p>
            <a:pPr marL="3175" indent="0" algn="just">
              <a:buFont typeface="Georgia" pitchFamily="18" charset="0"/>
              <a:buNone/>
              <a:defRPr/>
            </a:pPr>
            <a:r>
              <a:rPr lang="es-ES" sz="2400" dirty="0" smtClean="0">
                <a:latin typeface="Times New Roman" pitchFamily="18" charset="0"/>
                <a:cs typeface="Times New Roman" pitchFamily="18" charset="0"/>
              </a:rPr>
              <a:t>Representación sencilla y clara que representan todos los elementos de un circuito sin interesar su posición respecto a la realidad. </a:t>
            </a:r>
          </a:p>
        </p:txBody>
      </p:sp>
      <p:pic>
        <p:nvPicPr>
          <p:cNvPr id="34820" name="Picture 2"/>
          <p:cNvPicPr>
            <a:picLocks noChangeAspect="1" noChangeArrowheads="1"/>
          </p:cNvPicPr>
          <p:nvPr/>
        </p:nvPicPr>
        <p:blipFill>
          <a:blip r:embed="rId2"/>
          <a:srcRect l="9435" t="12473" r="3773" b="6459"/>
          <a:stretch>
            <a:fillRect/>
          </a:stretch>
        </p:blipFill>
        <p:spPr bwMode="auto">
          <a:xfrm>
            <a:off x="4568825" y="2928938"/>
            <a:ext cx="4422775" cy="25003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p:txBody>
          <a:bodyPr/>
          <a:lstStyle/>
          <a:p>
            <a:r>
              <a:rPr lang="es-PE" smtClean="0"/>
              <a:t>ESQUEMAS EXPLICATIVOS</a:t>
            </a:r>
            <a:endParaRPr lang="es-ES" smtClean="0"/>
          </a:p>
        </p:txBody>
      </p:sp>
      <p:sp>
        <p:nvSpPr>
          <p:cNvPr id="35843" name="2 Marcador de contenido"/>
          <p:cNvSpPr>
            <a:spLocks noGrp="1"/>
          </p:cNvSpPr>
          <p:nvPr>
            <p:ph idx="1"/>
          </p:nvPr>
        </p:nvSpPr>
        <p:spPr>
          <a:xfrm>
            <a:off x="457200" y="2249488"/>
            <a:ext cx="5900738" cy="679450"/>
          </a:xfrm>
        </p:spPr>
        <p:txBody>
          <a:bodyPr/>
          <a:lstStyle/>
          <a:p>
            <a:pPr>
              <a:buFont typeface="Georgia" pitchFamily="18" charset="0"/>
              <a:buNone/>
            </a:pPr>
            <a:r>
              <a:rPr lang="es-PE" b="1" smtClean="0"/>
              <a:t>Esquema de Emplazamiento</a:t>
            </a:r>
          </a:p>
          <a:p>
            <a:pPr>
              <a:buFont typeface="Georgia" pitchFamily="18" charset="0"/>
              <a:buNone/>
            </a:pPr>
            <a:endParaRPr lang="es-PE" b="1" smtClean="0"/>
          </a:p>
        </p:txBody>
      </p:sp>
      <p:pic>
        <p:nvPicPr>
          <p:cNvPr id="35844" name="Picture 4" descr="5"/>
          <p:cNvPicPr>
            <a:picLocks noChangeAspect="1" noChangeArrowheads="1"/>
          </p:cNvPicPr>
          <p:nvPr/>
        </p:nvPicPr>
        <p:blipFill>
          <a:blip r:embed="rId2"/>
          <a:srcRect l="10712" t="16145" r="8311" b="5869"/>
          <a:stretch>
            <a:fillRect/>
          </a:stretch>
        </p:blipFill>
        <p:spPr bwMode="auto">
          <a:xfrm>
            <a:off x="4714875" y="2928938"/>
            <a:ext cx="4071938" cy="3683000"/>
          </a:xfrm>
          <a:prstGeom prst="rect">
            <a:avLst/>
          </a:prstGeom>
          <a:noFill/>
          <a:ln w="9525">
            <a:noFill/>
            <a:miter lim="800000"/>
            <a:headEnd/>
            <a:tailEnd/>
          </a:ln>
        </p:spPr>
      </p:pic>
      <p:sp>
        <p:nvSpPr>
          <p:cNvPr id="35845" name="2 Marcador de contenido"/>
          <p:cNvSpPr txBox="1">
            <a:spLocks/>
          </p:cNvSpPr>
          <p:nvPr/>
        </p:nvSpPr>
        <p:spPr bwMode="auto">
          <a:xfrm>
            <a:off x="357188" y="3214688"/>
            <a:ext cx="4286250" cy="2071687"/>
          </a:xfrm>
          <a:prstGeom prst="rect">
            <a:avLst/>
          </a:prstGeom>
          <a:noFill/>
          <a:ln w="9525">
            <a:noFill/>
            <a:miter lim="800000"/>
            <a:headEnd/>
            <a:tailEnd/>
          </a:ln>
        </p:spPr>
        <p:txBody>
          <a:bodyPr/>
          <a:lstStyle/>
          <a:p>
            <a:pPr marL="177800" eaLnBrk="0" hangingPunct="0">
              <a:spcBef>
                <a:spcPts val="300"/>
              </a:spcBef>
              <a:buClr>
                <a:srgbClr val="A04DA3"/>
              </a:buClr>
              <a:buFont typeface="Georgia" pitchFamily="18" charset="0"/>
              <a:buNone/>
            </a:pPr>
            <a:r>
              <a:rPr lang="es-ES" sz="2400">
                <a:latin typeface="Times New Roman" pitchFamily="18" charset="0"/>
                <a:cs typeface="Times New Roman" pitchFamily="18" charset="0"/>
              </a:rPr>
              <a:t>Representa la arquitectura del local y los emplazamientos aproximados de los aparatos que los controlan, llamado PLANO DE UBICACIÓN.</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Título"/>
          <p:cNvSpPr>
            <a:spLocks noGrp="1"/>
          </p:cNvSpPr>
          <p:nvPr>
            <p:ph type="title"/>
          </p:nvPr>
        </p:nvSpPr>
        <p:spPr/>
        <p:txBody>
          <a:bodyPr/>
          <a:lstStyle/>
          <a:p>
            <a:r>
              <a:rPr lang="es-PE" smtClean="0"/>
              <a:t>ESQUEMAS EXPLICATIVOS</a:t>
            </a:r>
            <a:endParaRPr lang="es-ES" smtClean="0"/>
          </a:p>
        </p:txBody>
      </p:sp>
      <p:sp>
        <p:nvSpPr>
          <p:cNvPr id="36867" name="2 Marcador de contenido"/>
          <p:cNvSpPr>
            <a:spLocks noGrp="1"/>
          </p:cNvSpPr>
          <p:nvPr>
            <p:ph idx="1"/>
          </p:nvPr>
        </p:nvSpPr>
        <p:spPr>
          <a:xfrm>
            <a:off x="457200" y="2249488"/>
            <a:ext cx="8229600" cy="608012"/>
          </a:xfrm>
        </p:spPr>
        <p:txBody>
          <a:bodyPr/>
          <a:lstStyle/>
          <a:p>
            <a:pPr>
              <a:buFont typeface="Georgia" pitchFamily="18" charset="0"/>
              <a:buNone/>
            </a:pPr>
            <a:r>
              <a:rPr lang="es-PE" b="1" smtClean="0"/>
              <a:t>Esquema de Emplazamiento</a:t>
            </a:r>
          </a:p>
          <a:p>
            <a:pPr>
              <a:buFont typeface="Georgia" pitchFamily="18" charset="0"/>
              <a:buNone/>
            </a:pPr>
            <a:endParaRPr lang="es-ES" smtClean="0"/>
          </a:p>
        </p:txBody>
      </p:sp>
      <p:pic>
        <p:nvPicPr>
          <p:cNvPr id="36868" name="Picture 2"/>
          <p:cNvPicPr>
            <a:picLocks noChangeAspect="1" noChangeArrowheads="1"/>
          </p:cNvPicPr>
          <p:nvPr/>
        </p:nvPicPr>
        <p:blipFill>
          <a:blip r:embed="rId2"/>
          <a:srcRect l="7616" t="11078" r="2087" b="3592"/>
          <a:stretch>
            <a:fillRect/>
          </a:stretch>
        </p:blipFill>
        <p:spPr bwMode="auto">
          <a:xfrm>
            <a:off x="2000250" y="3000375"/>
            <a:ext cx="5572125" cy="3241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Título"/>
          <p:cNvSpPr>
            <a:spLocks noGrp="1"/>
          </p:cNvSpPr>
          <p:nvPr>
            <p:ph type="title"/>
          </p:nvPr>
        </p:nvSpPr>
        <p:spPr/>
        <p:txBody>
          <a:bodyPr/>
          <a:lstStyle/>
          <a:p>
            <a:r>
              <a:rPr lang="es-PE" smtClean="0"/>
              <a:t>ESQUEMAS EXPLICATIVOS</a:t>
            </a:r>
            <a:endParaRPr lang="es-ES" smtClean="0"/>
          </a:p>
        </p:txBody>
      </p:sp>
      <p:sp>
        <p:nvSpPr>
          <p:cNvPr id="3" name="2 Marcador de contenido"/>
          <p:cNvSpPr>
            <a:spLocks noGrp="1"/>
          </p:cNvSpPr>
          <p:nvPr>
            <p:ph idx="1"/>
          </p:nvPr>
        </p:nvSpPr>
        <p:spPr>
          <a:xfrm>
            <a:off x="500063" y="2214563"/>
            <a:ext cx="8229600" cy="4324350"/>
          </a:xfrm>
        </p:spPr>
        <p:txBody>
          <a:bodyPr/>
          <a:lstStyle/>
          <a:p>
            <a:pPr>
              <a:buFont typeface="Georgia" pitchFamily="18" charset="0"/>
              <a:buNone/>
              <a:defRPr/>
            </a:pPr>
            <a:r>
              <a:rPr lang="es-PE" b="1" dirty="0" smtClean="0"/>
              <a:t>Esquema de Principio</a:t>
            </a:r>
          </a:p>
          <a:p>
            <a:pPr>
              <a:buFont typeface="Georgia" pitchFamily="18" charset="0"/>
              <a:buNone/>
              <a:defRPr/>
            </a:pPr>
            <a:endParaRPr lang="es-PE" b="1" dirty="0" smtClean="0"/>
          </a:p>
          <a:p>
            <a:pPr marL="177800" indent="0" algn="just">
              <a:buFont typeface="Georgia" pitchFamily="18" charset="0"/>
              <a:buNone/>
              <a:defRPr/>
            </a:pPr>
            <a:r>
              <a:rPr lang="es-ES" sz="2400" dirty="0" smtClean="0">
                <a:latin typeface="Times New Roman" pitchFamily="18" charset="0"/>
                <a:cs typeface="Times New Roman" pitchFamily="18" charset="0"/>
              </a:rPr>
              <a:t>Llamado también ESQUEMA DE CIRCUITOS, y se define como la </a:t>
            </a:r>
            <a:r>
              <a:rPr lang="es-ES" sz="2400" b="1" dirty="0" smtClean="0">
                <a:latin typeface="Times New Roman" pitchFamily="18" charset="0"/>
                <a:cs typeface="Times New Roman" pitchFamily="18" charset="0"/>
              </a:rPr>
              <a:t>representación explicativa</a:t>
            </a:r>
            <a:r>
              <a:rPr lang="es-ES" sz="2400" dirty="0" smtClean="0">
                <a:latin typeface="Times New Roman" pitchFamily="18" charset="0"/>
                <a:cs typeface="Times New Roman" pitchFamily="18" charset="0"/>
              </a:rPr>
              <a:t>.</a:t>
            </a:r>
            <a:endParaRPr lang="es-PE" sz="2400" dirty="0" smtClean="0">
              <a:latin typeface="Times New Roman" pitchFamily="18" charset="0"/>
              <a:cs typeface="Times New Roman" pitchFamily="18" charset="0"/>
            </a:endParaRPr>
          </a:p>
          <a:p>
            <a:pPr>
              <a:buFont typeface="Georgia" pitchFamily="18" charset="0"/>
              <a:buNone/>
              <a:defRPr/>
            </a:pPr>
            <a:endParaRPr lang="es-ES" dirty="0"/>
          </a:p>
        </p:txBody>
      </p:sp>
      <p:pic>
        <p:nvPicPr>
          <p:cNvPr id="37892" name="Picture 2"/>
          <p:cNvPicPr>
            <a:picLocks noChangeAspect="1" noChangeArrowheads="1"/>
          </p:cNvPicPr>
          <p:nvPr/>
        </p:nvPicPr>
        <p:blipFill>
          <a:blip r:embed="rId2"/>
          <a:srcRect l="14018" t="23914" r="10645" b="14130"/>
          <a:stretch>
            <a:fillRect/>
          </a:stretch>
        </p:blipFill>
        <p:spPr bwMode="auto">
          <a:xfrm>
            <a:off x="2828925" y="4160838"/>
            <a:ext cx="4283075" cy="2428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Título"/>
          <p:cNvSpPr>
            <a:spLocks noGrp="1"/>
          </p:cNvSpPr>
          <p:nvPr>
            <p:ph type="title"/>
          </p:nvPr>
        </p:nvSpPr>
        <p:spPr/>
        <p:txBody>
          <a:bodyPr/>
          <a:lstStyle/>
          <a:p>
            <a:r>
              <a:rPr lang="es-PE" smtClean="0"/>
              <a:t>ESQUEMAS EXPLICATIVOS</a:t>
            </a:r>
            <a:endParaRPr lang="es-ES" smtClean="0"/>
          </a:p>
        </p:txBody>
      </p:sp>
      <p:sp>
        <p:nvSpPr>
          <p:cNvPr id="3" name="2 Marcador de contenido"/>
          <p:cNvSpPr>
            <a:spLocks noGrp="1"/>
          </p:cNvSpPr>
          <p:nvPr>
            <p:ph idx="1"/>
          </p:nvPr>
        </p:nvSpPr>
        <p:spPr>
          <a:xfrm>
            <a:off x="457200" y="2249488"/>
            <a:ext cx="4400550" cy="4324350"/>
          </a:xfrm>
        </p:spPr>
        <p:txBody>
          <a:bodyPr/>
          <a:lstStyle/>
          <a:p>
            <a:pPr>
              <a:buFont typeface="Georgia" pitchFamily="18" charset="0"/>
              <a:buNone/>
              <a:defRPr/>
            </a:pPr>
            <a:endParaRPr lang="es-PE" dirty="0" smtClean="0"/>
          </a:p>
          <a:p>
            <a:pPr>
              <a:buFont typeface="Georgia" pitchFamily="18" charset="0"/>
              <a:buNone/>
              <a:defRPr/>
            </a:pPr>
            <a:r>
              <a:rPr lang="es-PE" b="1" dirty="0" smtClean="0"/>
              <a:t>Esquema de Principio</a:t>
            </a:r>
          </a:p>
          <a:p>
            <a:pPr>
              <a:buFont typeface="Georgia" pitchFamily="18" charset="0"/>
              <a:buNone/>
              <a:defRPr/>
            </a:pPr>
            <a:endParaRPr lang="es-PE" dirty="0" smtClean="0"/>
          </a:p>
          <a:p>
            <a:pPr marL="177800" indent="0" algn="just">
              <a:buFont typeface="Georgia" pitchFamily="18" charset="0"/>
              <a:buNone/>
              <a:defRPr/>
            </a:pPr>
            <a:r>
              <a:rPr lang="es-ES" sz="2400" dirty="0" smtClean="0">
                <a:latin typeface="Times New Roman" pitchFamily="18" charset="0"/>
                <a:cs typeface="Times New Roman" pitchFamily="18" charset="0"/>
              </a:rPr>
              <a:t>La representación explicativa facilita la comprensión de los condiciones de </a:t>
            </a:r>
            <a:r>
              <a:rPr lang="es-ES" sz="2400" b="1" dirty="0" smtClean="0">
                <a:latin typeface="Times New Roman" pitchFamily="18" charset="0"/>
                <a:cs typeface="Times New Roman" pitchFamily="18" charset="0"/>
              </a:rPr>
              <a:t>dependencia eléctrica</a:t>
            </a:r>
            <a:r>
              <a:rPr lang="es-ES" b="1" dirty="0" smtClean="0">
                <a:latin typeface="Times New Roman" pitchFamily="18" charset="0"/>
                <a:cs typeface="Times New Roman" pitchFamily="18" charset="0"/>
              </a:rPr>
              <a:t>.</a:t>
            </a:r>
          </a:p>
        </p:txBody>
      </p:sp>
      <p:pic>
        <p:nvPicPr>
          <p:cNvPr id="38916" name="Picture 4" descr="8"/>
          <p:cNvPicPr>
            <a:picLocks noChangeAspect="1" noChangeArrowheads="1"/>
          </p:cNvPicPr>
          <p:nvPr/>
        </p:nvPicPr>
        <p:blipFill>
          <a:blip r:embed="rId2"/>
          <a:srcRect l="14684" t="21428" r="11900" b="7318"/>
          <a:stretch>
            <a:fillRect/>
          </a:stretch>
        </p:blipFill>
        <p:spPr bwMode="auto">
          <a:xfrm>
            <a:off x="5106988" y="2717800"/>
            <a:ext cx="3805237" cy="33575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Título"/>
          <p:cNvSpPr>
            <a:spLocks noGrp="1"/>
          </p:cNvSpPr>
          <p:nvPr>
            <p:ph type="title"/>
          </p:nvPr>
        </p:nvSpPr>
        <p:spPr/>
        <p:txBody>
          <a:bodyPr/>
          <a:lstStyle/>
          <a:p>
            <a:r>
              <a:rPr lang="es-PE" smtClean="0"/>
              <a:t>ESQUEMAS EXPLICATIVOS</a:t>
            </a:r>
            <a:endParaRPr lang="es-ES" smtClean="0"/>
          </a:p>
        </p:txBody>
      </p:sp>
      <p:sp>
        <p:nvSpPr>
          <p:cNvPr id="39939" name="2 Marcador de contenido"/>
          <p:cNvSpPr>
            <a:spLocks noGrp="1"/>
          </p:cNvSpPr>
          <p:nvPr>
            <p:ph idx="1"/>
          </p:nvPr>
        </p:nvSpPr>
        <p:spPr/>
        <p:txBody>
          <a:bodyPr/>
          <a:lstStyle/>
          <a:p>
            <a:pPr>
              <a:buFont typeface="Georgia" pitchFamily="18" charset="0"/>
              <a:buNone/>
            </a:pPr>
            <a:r>
              <a:rPr lang="es-PE" b="1" smtClean="0"/>
              <a:t>Planos</a:t>
            </a:r>
            <a:endParaRPr lang="es-ES" b="1" smtClean="0"/>
          </a:p>
        </p:txBody>
      </p:sp>
      <p:pic>
        <p:nvPicPr>
          <p:cNvPr id="39940" name="Picture 4" descr="9"/>
          <p:cNvPicPr>
            <a:picLocks noChangeAspect="1" noChangeArrowheads="1"/>
          </p:cNvPicPr>
          <p:nvPr/>
        </p:nvPicPr>
        <p:blipFill>
          <a:blip r:embed="rId2"/>
          <a:srcRect r="8958"/>
          <a:stretch>
            <a:fillRect/>
          </a:stretch>
        </p:blipFill>
        <p:spPr bwMode="auto">
          <a:xfrm>
            <a:off x="1571625" y="2143125"/>
            <a:ext cx="6500813" cy="3841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Título"/>
          <p:cNvSpPr>
            <a:spLocks noGrp="1"/>
          </p:cNvSpPr>
          <p:nvPr>
            <p:ph type="title"/>
          </p:nvPr>
        </p:nvSpPr>
        <p:spPr/>
        <p:txBody>
          <a:bodyPr/>
          <a:lstStyle/>
          <a:p>
            <a:r>
              <a:rPr lang="es-PE" smtClean="0"/>
              <a:t>ESQUEMAS DE REALIZACION</a:t>
            </a:r>
            <a:endParaRPr lang="es-ES" smtClean="0"/>
          </a:p>
        </p:txBody>
      </p:sp>
      <p:sp>
        <p:nvSpPr>
          <p:cNvPr id="40963" name="2 Marcador de contenido"/>
          <p:cNvSpPr>
            <a:spLocks noGrp="1"/>
          </p:cNvSpPr>
          <p:nvPr>
            <p:ph idx="1"/>
          </p:nvPr>
        </p:nvSpPr>
        <p:spPr>
          <a:xfrm>
            <a:off x="457200" y="2249488"/>
            <a:ext cx="8229600" cy="608012"/>
          </a:xfrm>
        </p:spPr>
        <p:txBody>
          <a:bodyPr/>
          <a:lstStyle/>
          <a:p>
            <a:pPr>
              <a:buFont typeface="Georgia" pitchFamily="18" charset="0"/>
              <a:buNone/>
            </a:pPr>
            <a:r>
              <a:rPr lang="es-PE" b="1" smtClean="0"/>
              <a:t>Esquema General de Conexiones</a:t>
            </a:r>
          </a:p>
        </p:txBody>
      </p:sp>
      <p:pic>
        <p:nvPicPr>
          <p:cNvPr id="40964" name="Picture 4" descr="a2"/>
          <p:cNvPicPr>
            <a:picLocks noChangeAspect="1" noChangeArrowheads="1"/>
          </p:cNvPicPr>
          <p:nvPr/>
        </p:nvPicPr>
        <p:blipFill>
          <a:blip r:embed="rId2"/>
          <a:srcRect/>
          <a:stretch>
            <a:fillRect/>
          </a:stretch>
        </p:blipFill>
        <p:spPr bwMode="auto">
          <a:xfrm>
            <a:off x="3929063" y="3000375"/>
            <a:ext cx="4918075" cy="3365500"/>
          </a:xfrm>
          <a:prstGeom prst="rect">
            <a:avLst/>
          </a:prstGeom>
          <a:noFill/>
          <a:ln w="9525">
            <a:noFill/>
            <a:miter lim="800000"/>
            <a:headEnd/>
            <a:tailEnd/>
          </a:ln>
        </p:spPr>
      </p:pic>
      <p:sp>
        <p:nvSpPr>
          <p:cNvPr id="40965" name="2 Marcador de contenido"/>
          <p:cNvSpPr txBox="1">
            <a:spLocks/>
          </p:cNvSpPr>
          <p:nvPr/>
        </p:nvSpPr>
        <p:spPr bwMode="auto">
          <a:xfrm>
            <a:off x="357188" y="3571875"/>
            <a:ext cx="3429000" cy="2322513"/>
          </a:xfrm>
          <a:prstGeom prst="rect">
            <a:avLst/>
          </a:prstGeom>
          <a:noFill/>
          <a:ln w="9525">
            <a:noFill/>
            <a:miter lim="800000"/>
            <a:headEnd/>
            <a:tailEnd/>
          </a:ln>
        </p:spPr>
        <p:txBody>
          <a:bodyPr/>
          <a:lstStyle/>
          <a:p>
            <a:pPr marL="177800" algn="just" eaLnBrk="0" hangingPunct="0">
              <a:spcBef>
                <a:spcPts val="300"/>
              </a:spcBef>
              <a:buClr>
                <a:srgbClr val="A04DA3"/>
              </a:buClr>
              <a:buFont typeface="Georgia" pitchFamily="18" charset="0"/>
              <a:buNone/>
            </a:pPr>
            <a:r>
              <a:rPr lang="es-ES" sz="2400">
                <a:latin typeface="Times New Roman" pitchFamily="18" charset="0"/>
                <a:cs typeface="Times New Roman" pitchFamily="18" charset="0"/>
              </a:rPr>
              <a:t>En este esquema se representa todas las conexiones y todos los conductores.</a:t>
            </a: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Título"/>
          <p:cNvSpPr>
            <a:spLocks noGrp="1"/>
          </p:cNvSpPr>
          <p:nvPr>
            <p:ph type="title"/>
          </p:nvPr>
        </p:nvSpPr>
        <p:spPr/>
        <p:txBody>
          <a:bodyPr/>
          <a:lstStyle/>
          <a:p>
            <a:r>
              <a:rPr lang="es-PE" smtClean="0"/>
              <a:t>ESQUEMAS DE REALIZACION</a:t>
            </a:r>
            <a:endParaRPr lang="es-ES" smtClean="0"/>
          </a:p>
        </p:txBody>
      </p:sp>
      <p:sp>
        <p:nvSpPr>
          <p:cNvPr id="41987" name="2 Marcador de contenido"/>
          <p:cNvSpPr>
            <a:spLocks noGrp="1"/>
          </p:cNvSpPr>
          <p:nvPr>
            <p:ph idx="1"/>
          </p:nvPr>
        </p:nvSpPr>
        <p:spPr/>
        <p:txBody>
          <a:bodyPr/>
          <a:lstStyle/>
          <a:p>
            <a:pPr>
              <a:buFont typeface="Georgia" pitchFamily="18" charset="0"/>
              <a:buNone/>
            </a:pPr>
            <a:r>
              <a:rPr lang="es-PE" b="1" smtClean="0"/>
              <a:t>Esquema General de Conexiones</a:t>
            </a:r>
          </a:p>
          <a:p>
            <a:pPr>
              <a:buFont typeface="Georgia" pitchFamily="18" charset="0"/>
              <a:buNone/>
            </a:pPr>
            <a:endParaRPr lang="es-ES" smtClean="0"/>
          </a:p>
        </p:txBody>
      </p:sp>
      <p:pic>
        <p:nvPicPr>
          <p:cNvPr id="41988" name="Picture 2"/>
          <p:cNvPicPr>
            <a:picLocks noChangeAspect="1" noChangeArrowheads="1"/>
          </p:cNvPicPr>
          <p:nvPr/>
        </p:nvPicPr>
        <p:blipFill>
          <a:blip r:embed="rId2"/>
          <a:srcRect l="35742" t="29062" r="30859" b="35313"/>
          <a:stretch>
            <a:fillRect/>
          </a:stretch>
        </p:blipFill>
        <p:spPr bwMode="auto">
          <a:xfrm>
            <a:off x="1785938" y="2214563"/>
            <a:ext cx="5786437" cy="3857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Título"/>
          <p:cNvSpPr>
            <a:spLocks noGrp="1"/>
          </p:cNvSpPr>
          <p:nvPr>
            <p:ph type="title"/>
          </p:nvPr>
        </p:nvSpPr>
        <p:spPr/>
        <p:txBody>
          <a:bodyPr/>
          <a:lstStyle/>
          <a:p>
            <a:r>
              <a:rPr lang="es-PE" smtClean="0"/>
              <a:t>ESQUEMAS DE REALIZACION</a:t>
            </a:r>
            <a:endParaRPr lang="es-ES" smtClean="0"/>
          </a:p>
        </p:txBody>
      </p:sp>
      <p:sp>
        <p:nvSpPr>
          <p:cNvPr id="43011" name="2 Marcador de contenido"/>
          <p:cNvSpPr>
            <a:spLocks noGrp="1"/>
          </p:cNvSpPr>
          <p:nvPr>
            <p:ph idx="1"/>
          </p:nvPr>
        </p:nvSpPr>
        <p:spPr>
          <a:xfrm>
            <a:off x="428625" y="1571625"/>
            <a:ext cx="8229600" cy="608013"/>
          </a:xfrm>
        </p:spPr>
        <p:txBody>
          <a:bodyPr/>
          <a:lstStyle/>
          <a:p>
            <a:pPr>
              <a:buFont typeface="Georgia" pitchFamily="18" charset="0"/>
              <a:buNone/>
            </a:pPr>
            <a:r>
              <a:rPr lang="es-PE" b="1" smtClean="0"/>
              <a:t>Esquema de Canalización o Entubado</a:t>
            </a:r>
          </a:p>
        </p:txBody>
      </p:sp>
      <p:pic>
        <p:nvPicPr>
          <p:cNvPr id="43012" name="Picture 2"/>
          <p:cNvPicPr>
            <a:picLocks noChangeAspect="1" noChangeArrowheads="1"/>
          </p:cNvPicPr>
          <p:nvPr/>
        </p:nvPicPr>
        <p:blipFill>
          <a:blip r:embed="rId2"/>
          <a:srcRect/>
          <a:stretch>
            <a:fillRect/>
          </a:stretch>
        </p:blipFill>
        <p:spPr bwMode="auto">
          <a:xfrm>
            <a:off x="1857375" y="2286000"/>
            <a:ext cx="5281613" cy="38433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Título"/>
          <p:cNvSpPr>
            <a:spLocks noGrp="1"/>
          </p:cNvSpPr>
          <p:nvPr>
            <p:ph type="title"/>
          </p:nvPr>
        </p:nvSpPr>
        <p:spPr/>
        <p:txBody>
          <a:bodyPr/>
          <a:lstStyle/>
          <a:p>
            <a:r>
              <a:rPr lang="es-ES" b="1" smtClean="0"/>
              <a:t>SÍMBOLOS ELECTROTÉCNICOS</a:t>
            </a:r>
            <a:endParaRPr lang="es-ES" smtClean="0"/>
          </a:p>
        </p:txBody>
      </p:sp>
      <p:sp>
        <p:nvSpPr>
          <p:cNvPr id="44035" name="2 Marcador de contenido"/>
          <p:cNvSpPr>
            <a:spLocks noGrp="1"/>
          </p:cNvSpPr>
          <p:nvPr>
            <p:ph idx="1"/>
          </p:nvPr>
        </p:nvSpPr>
        <p:spPr>
          <a:xfrm>
            <a:off x="457200" y="2249488"/>
            <a:ext cx="8229600" cy="2322512"/>
          </a:xfrm>
        </p:spPr>
        <p:txBody>
          <a:bodyPr/>
          <a:lstStyle/>
          <a:p>
            <a:pPr marL="177800" indent="0" algn="just">
              <a:buFont typeface="Georgia" pitchFamily="18" charset="0"/>
              <a:buNone/>
            </a:pPr>
            <a:r>
              <a:rPr lang="es-ES" sz="2400" smtClean="0"/>
              <a:t>Son representaciones que corresponde a los elementos de una instalación y maniobra que se utilizan en una obra. </a:t>
            </a:r>
          </a:p>
          <a:p>
            <a:pPr marL="177800" indent="0" algn="just">
              <a:buFont typeface="Georgia" pitchFamily="18" charset="0"/>
              <a:buNone/>
            </a:pPr>
            <a:endParaRPr lang="es-ES" sz="2400" smtClean="0"/>
          </a:p>
          <a:p>
            <a:pPr marL="177800" indent="0" algn="just">
              <a:buFont typeface="Georgia" pitchFamily="18" charset="0"/>
              <a:buNone/>
            </a:pPr>
            <a:r>
              <a:rPr lang="es-ES" sz="2400" smtClean="0"/>
              <a:t>Se usan para identificar, calificar, instruir, mandar, indicar y advertir</a:t>
            </a: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685800" y="990600"/>
            <a:ext cx="7772400" cy="4572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SÍMBOLOS ELECTROTÉCNICOS</a:t>
            </a:r>
            <a:endParaRPr lang="es-ES_tradnl" sz="4400">
              <a:solidFill>
                <a:srgbClr val="000000"/>
              </a:solidFill>
              <a:latin typeface="Arial" pitchFamily="34" charset="0"/>
            </a:endParaRPr>
          </a:p>
        </p:txBody>
      </p:sp>
      <p:sp>
        <p:nvSpPr>
          <p:cNvPr id="10243" name="Rectangle 3"/>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graphicFrame>
        <p:nvGraphicFramePr>
          <p:cNvPr id="10245" name="Object 5"/>
          <p:cNvGraphicFramePr>
            <a:graphicFrameLocks noChangeAspect="1"/>
          </p:cNvGraphicFramePr>
          <p:nvPr/>
        </p:nvGraphicFramePr>
        <p:xfrm>
          <a:off x="1828800" y="2209800"/>
          <a:ext cx="5465763" cy="4038600"/>
        </p:xfrm>
        <a:graphic>
          <a:graphicData uri="http://schemas.openxmlformats.org/presentationml/2006/ole">
            <mc:AlternateContent xmlns:mc="http://schemas.openxmlformats.org/markup-compatibility/2006">
              <mc:Choice xmlns:v="urn:schemas-microsoft-com:vml" Requires="v">
                <p:oleObj spid="_x0000_s113667" r:id="rId3" imgW="5465160" imgH="7265160" progId="">
                  <p:embed/>
                </p:oleObj>
              </mc:Choice>
              <mc:Fallback>
                <p:oleObj r:id="rId3" imgW="5465160" imgH="726516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b="44398"/>
                      <a:stretch>
                        <a:fillRect/>
                      </a:stretch>
                    </p:blipFill>
                    <p:spPr bwMode="auto">
                      <a:xfrm>
                        <a:off x="1828800" y="2209800"/>
                        <a:ext cx="5465763" cy="4038600"/>
                      </a:xfrm>
                      <a:prstGeom prst="rect">
                        <a:avLst/>
                      </a:prstGeom>
                      <a:solidFill>
                        <a:srgbClr val="FAF9DA">
                          <a:alpha val="50000"/>
                        </a:srgbClr>
                      </a:solidFill>
                      <a:ln w="76200" cmpd="tri">
                        <a:solidFill>
                          <a:srgbClr val="FF9900"/>
                        </a:solidFill>
                        <a:miter lim="800000"/>
                        <a:headEnd/>
                        <a:tailEnd/>
                      </a:ln>
                    </p:spPr>
                  </p:pic>
                </p:oleObj>
              </mc:Fallback>
            </mc:AlternateContent>
          </a:graphicData>
        </a:graphic>
      </p:graphicFrame>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685800" y="990600"/>
            <a:ext cx="7772400" cy="4572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SÍMBOLOS ELECTROTÉCNICOS</a:t>
            </a:r>
            <a:endParaRPr lang="es-ES_tradnl" sz="4400">
              <a:solidFill>
                <a:srgbClr val="000000"/>
              </a:solidFill>
              <a:latin typeface="Arial" pitchFamily="34" charset="0"/>
            </a:endParaRPr>
          </a:p>
        </p:txBody>
      </p:sp>
      <p:sp>
        <p:nvSpPr>
          <p:cNvPr id="11267" name="Rectangle 3"/>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graphicFrame>
        <p:nvGraphicFramePr>
          <p:cNvPr id="11269" name="Object 5"/>
          <p:cNvGraphicFramePr>
            <a:graphicFrameLocks noChangeAspect="1"/>
          </p:cNvGraphicFramePr>
          <p:nvPr/>
        </p:nvGraphicFramePr>
        <p:xfrm>
          <a:off x="1828800" y="2590800"/>
          <a:ext cx="5465763" cy="3225800"/>
        </p:xfrm>
        <a:graphic>
          <a:graphicData uri="http://schemas.openxmlformats.org/presentationml/2006/ole">
            <mc:AlternateContent xmlns:mc="http://schemas.openxmlformats.org/markup-compatibility/2006">
              <mc:Choice xmlns:v="urn:schemas-microsoft-com:vml" Requires="v">
                <p:oleObj spid="_x0000_s114691" r:id="rId3" imgW="5465160" imgH="7265160" progId="">
                  <p:embed/>
                </p:oleObj>
              </mc:Choice>
              <mc:Fallback>
                <p:oleObj r:id="rId3" imgW="5465160" imgH="726516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t="55597"/>
                      <a:stretch>
                        <a:fillRect/>
                      </a:stretch>
                    </p:blipFill>
                    <p:spPr bwMode="auto">
                      <a:xfrm>
                        <a:off x="1828800" y="2590800"/>
                        <a:ext cx="5465763" cy="3225800"/>
                      </a:xfrm>
                      <a:prstGeom prst="rect">
                        <a:avLst/>
                      </a:prstGeom>
                      <a:solidFill>
                        <a:srgbClr val="FAF9DA">
                          <a:alpha val="50000"/>
                        </a:srgbClr>
                      </a:solidFill>
                      <a:ln w="76200" cmpd="tri">
                        <a:solidFill>
                          <a:srgbClr val="FF9900"/>
                        </a:solidFill>
                        <a:miter lim="800000"/>
                        <a:headEnd/>
                        <a:tailEnd/>
                      </a:ln>
                    </p:spPr>
                  </p:pic>
                </p:oleObj>
              </mc:Fallback>
            </mc:AlternateContent>
          </a:graphicData>
        </a:graphic>
      </p:graphicFrame>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685800" y="990600"/>
            <a:ext cx="7772400" cy="4572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SÍMBOLOS ELECTROTÉCNICOS</a:t>
            </a:r>
            <a:endParaRPr lang="es-ES_tradnl" sz="4400">
              <a:solidFill>
                <a:srgbClr val="000000"/>
              </a:solidFill>
              <a:latin typeface="Arial" pitchFamily="34" charset="0"/>
            </a:endParaRPr>
          </a:p>
        </p:txBody>
      </p:sp>
      <p:sp>
        <p:nvSpPr>
          <p:cNvPr id="12291" name="Rectangle 3"/>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graphicFrame>
        <p:nvGraphicFramePr>
          <p:cNvPr id="12293" name="Object 5"/>
          <p:cNvGraphicFramePr>
            <a:graphicFrameLocks noChangeAspect="1"/>
          </p:cNvGraphicFramePr>
          <p:nvPr/>
        </p:nvGraphicFramePr>
        <p:xfrm>
          <a:off x="1828800" y="2057400"/>
          <a:ext cx="5464175" cy="4343400"/>
        </p:xfrm>
        <a:graphic>
          <a:graphicData uri="http://schemas.openxmlformats.org/presentationml/2006/ole">
            <mc:AlternateContent xmlns:mc="http://schemas.openxmlformats.org/markup-compatibility/2006">
              <mc:Choice xmlns:v="urn:schemas-microsoft-com:vml" Requires="v">
                <p:oleObj spid="_x0000_s115715" r:id="rId3" imgW="5465160" imgH="8345160" progId="">
                  <p:embed/>
                </p:oleObj>
              </mc:Choice>
              <mc:Fallback>
                <p:oleObj r:id="rId3" imgW="5465160" imgH="834516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t="9129" b="38824"/>
                      <a:stretch>
                        <a:fillRect/>
                      </a:stretch>
                    </p:blipFill>
                    <p:spPr bwMode="auto">
                      <a:xfrm>
                        <a:off x="1828800" y="2057400"/>
                        <a:ext cx="5464175" cy="4343400"/>
                      </a:xfrm>
                      <a:prstGeom prst="rect">
                        <a:avLst/>
                      </a:prstGeom>
                      <a:solidFill>
                        <a:srgbClr val="FAF9DA">
                          <a:alpha val="50000"/>
                        </a:srgbClr>
                      </a:solidFill>
                      <a:ln w="76200" cmpd="tri">
                        <a:solidFill>
                          <a:srgbClr val="FF9900"/>
                        </a:solidFill>
                        <a:miter lim="800000"/>
                        <a:headEnd/>
                        <a:tailEnd/>
                      </a:ln>
                    </p:spPr>
                  </p:pic>
                </p:oleObj>
              </mc:Fallback>
            </mc:AlternateContent>
          </a:graphicData>
        </a:graphic>
      </p:graphicFrame>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685800" y="990600"/>
            <a:ext cx="7772400" cy="4572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SÍMBOLOS ELECTROTÉCNICOS</a:t>
            </a:r>
            <a:endParaRPr lang="es-ES_tradnl" sz="4400">
              <a:solidFill>
                <a:srgbClr val="000000"/>
              </a:solidFill>
              <a:latin typeface="Arial" pitchFamily="34" charset="0"/>
            </a:endParaRPr>
          </a:p>
        </p:txBody>
      </p:sp>
      <p:sp>
        <p:nvSpPr>
          <p:cNvPr id="13315" name="Rectangle 3"/>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graphicFrame>
        <p:nvGraphicFramePr>
          <p:cNvPr id="13316" name="Object 4"/>
          <p:cNvGraphicFramePr>
            <a:graphicFrameLocks noChangeAspect="1"/>
          </p:cNvGraphicFramePr>
          <p:nvPr/>
        </p:nvGraphicFramePr>
        <p:xfrm>
          <a:off x="1828800" y="2590800"/>
          <a:ext cx="5464175" cy="3240088"/>
        </p:xfrm>
        <a:graphic>
          <a:graphicData uri="http://schemas.openxmlformats.org/presentationml/2006/ole">
            <mc:AlternateContent xmlns:mc="http://schemas.openxmlformats.org/markup-compatibility/2006">
              <mc:Choice xmlns:v="urn:schemas-microsoft-com:vml" Requires="v">
                <p:oleObj spid="_x0000_s116739" r:id="rId3" imgW="5465160" imgH="8345160" progId="">
                  <p:embed/>
                </p:oleObj>
              </mc:Choice>
              <mc:Fallback>
                <p:oleObj r:id="rId3" imgW="5465160" imgH="834516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t="61176"/>
                      <a:stretch>
                        <a:fillRect/>
                      </a:stretch>
                    </p:blipFill>
                    <p:spPr bwMode="auto">
                      <a:xfrm>
                        <a:off x="1828800" y="2590800"/>
                        <a:ext cx="5464175" cy="3240088"/>
                      </a:xfrm>
                      <a:prstGeom prst="rect">
                        <a:avLst/>
                      </a:prstGeom>
                      <a:solidFill>
                        <a:srgbClr val="FAF9DA">
                          <a:alpha val="50000"/>
                        </a:srgbClr>
                      </a:solidFill>
                      <a:ln w="76200" cmpd="tri">
                        <a:solidFill>
                          <a:srgbClr val="FF9900"/>
                        </a:solidFill>
                        <a:miter lim="800000"/>
                        <a:headEnd/>
                        <a:tailEnd/>
                      </a:ln>
                    </p:spPr>
                  </p:pic>
                </p:oleObj>
              </mc:Fallback>
            </mc:AlternateContent>
          </a:graphicData>
        </a:graphic>
      </p:graphicFrame>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685800" y="990600"/>
            <a:ext cx="7772400" cy="4572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SÍMBOLOS ELECTROTÉCNICOS</a:t>
            </a:r>
            <a:endParaRPr lang="es-ES_tradnl" sz="4400">
              <a:solidFill>
                <a:srgbClr val="000000"/>
              </a:solidFill>
              <a:latin typeface="Arial" pitchFamily="34" charset="0"/>
            </a:endParaRPr>
          </a:p>
        </p:txBody>
      </p:sp>
      <p:sp>
        <p:nvSpPr>
          <p:cNvPr id="14339" name="Rectangle 3"/>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graphicFrame>
        <p:nvGraphicFramePr>
          <p:cNvPr id="14340" name="Object 4"/>
          <p:cNvGraphicFramePr>
            <a:graphicFrameLocks noChangeAspect="1"/>
          </p:cNvGraphicFramePr>
          <p:nvPr/>
        </p:nvGraphicFramePr>
        <p:xfrm>
          <a:off x="1828800" y="2590800"/>
          <a:ext cx="5464175" cy="3200400"/>
        </p:xfrm>
        <a:graphic>
          <a:graphicData uri="http://schemas.openxmlformats.org/presentationml/2006/ole">
            <mc:AlternateContent xmlns:mc="http://schemas.openxmlformats.org/markup-compatibility/2006">
              <mc:Choice xmlns:v="urn:schemas-microsoft-com:vml" Requires="v">
                <p:oleObj spid="_x0000_s117763" r:id="rId3" imgW="5465160" imgH="8705160" progId="">
                  <p:embed/>
                </p:oleObj>
              </mc:Choice>
              <mc:Fallback>
                <p:oleObj r:id="rId3" imgW="5465160" imgH="870516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t="13132" b="50101"/>
                      <a:stretch>
                        <a:fillRect/>
                      </a:stretch>
                    </p:blipFill>
                    <p:spPr bwMode="auto">
                      <a:xfrm>
                        <a:off x="1828800" y="2590800"/>
                        <a:ext cx="5464175" cy="3200400"/>
                      </a:xfrm>
                      <a:prstGeom prst="rect">
                        <a:avLst/>
                      </a:prstGeom>
                      <a:solidFill>
                        <a:srgbClr val="FAF9DA">
                          <a:alpha val="50000"/>
                        </a:srgbClr>
                      </a:solidFill>
                      <a:ln w="76200" cmpd="tri">
                        <a:solidFill>
                          <a:srgbClr val="FF9900"/>
                        </a:solidFill>
                        <a:miter lim="800000"/>
                        <a:headEnd/>
                        <a:tailEnd/>
                      </a:ln>
                    </p:spPr>
                  </p:pic>
                </p:oleObj>
              </mc:Fallback>
            </mc:AlternateContent>
          </a:graphicData>
        </a:graphic>
      </p:graphicFrame>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Object 2"/>
          <p:cNvGraphicFramePr>
            <a:graphicFrameLocks noChangeAspect="1"/>
          </p:cNvGraphicFramePr>
          <p:nvPr/>
        </p:nvGraphicFramePr>
        <p:xfrm>
          <a:off x="1828800" y="2057400"/>
          <a:ext cx="5464175" cy="4360863"/>
        </p:xfrm>
        <a:graphic>
          <a:graphicData uri="http://schemas.openxmlformats.org/presentationml/2006/ole">
            <mc:AlternateContent xmlns:mc="http://schemas.openxmlformats.org/markup-compatibility/2006">
              <mc:Choice xmlns:v="urn:schemas-microsoft-com:vml" Requires="v">
                <p:oleObj spid="_x0000_s118787" r:id="rId3" imgW="5465160" imgH="8705160" progId="">
                  <p:embed/>
                </p:oleObj>
              </mc:Choice>
              <mc:Fallback>
                <p:oleObj r:id="rId3" imgW="5465160" imgH="870516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t="49899"/>
                      <a:stretch>
                        <a:fillRect/>
                      </a:stretch>
                    </p:blipFill>
                    <p:spPr bwMode="auto">
                      <a:xfrm>
                        <a:off x="1828800" y="2057400"/>
                        <a:ext cx="5464175" cy="4360863"/>
                      </a:xfrm>
                      <a:prstGeom prst="rect">
                        <a:avLst/>
                      </a:prstGeom>
                      <a:solidFill>
                        <a:srgbClr val="FAF9DA">
                          <a:alpha val="50000"/>
                        </a:srgbClr>
                      </a:solidFill>
                      <a:ln w="76200" cmpd="tri">
                        <a:solidFill>
                          <a:srgbClr val="FF9900"/>
                        </a:solidFill>
                        <a:miter lim="800000"/>
                        <a:headEnd/>
                        <a:tailEnd/>
                      </a:ln>
                    </p:spPr>
                  </p:pic>
                </p:oleObj>
              </mc:Fallback>
            </mc:AlternateContent>
          </a:graphicData>
        </a:graphic>
      </p:graphicFrame>
      <p:sp>
        <p:nvSpPr>
          <p:cNvPr id="15363" name="Rectangle 3"/>
          <p:cNvSpPr>
            <a:spLocks noChangeArrowheads="1"/>
          </p:cNvSpPr>
          <p:nvPr/>
        </p:nvSpPr>
        <p:spPr bwMode="auto">
          <a:xfrm>
            <a:off x="685800" y="990600"/>
            <a:ext cx="7772400" cy="4572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SÍMBOLOS ELECTROTÉCNICOS</a:t>
            </a:r>
            <a:endParaRPr lang="es-ES_tradnl" sz="4400">
              <a:solidFill>
                <a:srgbClr val="000000"/>
              </a:solidFill>
              <a:latin typeface="Arial" pitchFamily="34" charset="0"/>
            </a:endParaRPr>
          </a:p>
        </p:txBody>
      </p:sp>
      <p:sp>
        <p:nvSpPr>
          <p:cNvPr id="15364"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Object 2"/>
          <p:cNvGraphicFramePr>
            <a:graphicFrameLocks noChangeAspect="1"/>
          </p:cNvGraphicFramePr>
          <p:nvPr/>
        </p:nvGraphicFramePr>
        <p:xfrm>
          <a:off x="1828800" y="2590800"/>
          <a:ext cx="5465763" cy="3200400"/>
        </p:xfrm>
        <a:graphic>
          <a:graphicData uri="http://schemas.openxmlformats.org/presentationml/2006/ole">
            <mc:AlternateContent xmlns:mc="http://schemas.openxmlformats.org/markup-compatibility/2006">
              <mc:Choice xmlns:v="urn:schemas-microsoft-com:vml" Requires="v">
                <p:oleObj spid="_x0000_s119811" r:id="rId3" imgW="5465160" imgH="8345160" progId="">
                  <p:embed/>
                </p:oleObj>
              </mc:Choice>
              <mc:Fallback>
                <p:oleObj r:id="rId3" imgW="5465160" imgH="834516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t="9131" b="52521"/>
                      <a:stretch>
                        <a:fillRect/>
                      </a:stretch>
                    </p:blipFill>
                    <p:spPr bwMode="auto">
                      <a:xfrm>
                        <a:off x="1828800" y="2590800"/>
                        <a:ext cx="5465763" cy="3200400"/>
                      </a:xfrm>
                      <a:prstGeom prst="rect">
                        <a:avLst/>
                      </a:prstGeom>
                      <a:solidFill>
                        <a:srgbClr val="FAF9DA">
                          <a:alpha val="50000"/>
                        </a:srgbClr>
                      </a:solidFill>
                      <a:ln w="76200" cmpd="tri">
                        <a:solidFill>
                          <a:srgbClr val="FF9900"/>
                        </a:solidFill>
                        <a:miter lim="800000"/>
                        <a:headEnd/>
                        <a:tailEnd/>
                      </a:ln>
                    </p:spPr>
                  </p:pic>
                </p:oleObj>
              </mc:Fallback>
            </mc:AlternateContent>
          </a:graphicData>
        </a:graphic>
      </p:graphicFrame>
      <p:sp>
        <p:nvSpPr>
          <p:cNvPr id="16387" name="Rectangle 3"/>
          <p:cNvSpPr>
            <a:spLocks noChangeArrowheads="1"/>
          </p:cNvSpPr>
          <p:nvPr/>
        </p:nvSpPr>
        <p:spPr bwMode="auto">
          <a:xfrm>
            <a:off x="685800" y="990600"/>
            <a:ext cx="7772400" cy="4572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SÍMBOLOS ELECTROTÉCNICOS</a:t>
            </a:r>
            <a:endParaRPr lang="es-ES_tradnl" sz="4400">
              <a:solidFill>
                <a:srgbClr val="000000"/>
              </a:solidFill>
              <a:latin typeface="Arial" pitchFamily="34" charset="0"/>
            </a:endParaRPr>
          </a:p>
        </p:txBody>
      </p:sp>
      <p:sp>
        <p:nvSpPr>
          <p:cNvPr id="16388"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828800" y="2057400"/>
          <a:ext cx="5465763" cy="4383088"/>
        </p:xfrm>
        <a:graphic>
          <a:graphicData uri="http://schemas.openxmlformats.org/presentationml/2006/ole">
            <mc:AlternateContent xmlns:mc="http://schemas.openxmlformats.org/markup-compatibility/2006">
              <mc:Choice xmlns:v="urn:schemas-microsoft-com:vml" Requires="v">
                <p:oleObj spid="_x0000_s120835" r:id="rId3" imgW="5465160" imgH="8345160" progId="">
                  <p:embed/>
                </p:oleObj>
              </mc:Choice>
              <mc:Fallback>
                <p:oleObj r:id="rId3" imgW="5465160" imgH="834516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t="47479"/>
                      <a:stretch>
                        <a:fillRect/>
                      </a:stretch>
                    </p:blipFill>
                    <p:spPr bwMode="auto">
                      <a:xfrm>
                        <a:off x="1828800" y="2057400"/>
                        <a:ext cx="5465763" cy="4383088"/>
                      </a:xfrm>
                      <a:prstGeom prst="rect">
                        <a:avLst/>
                      </a:prstGeom>
                      <a:solidFill>
                        <a:srgbClr val="FAF9DA">
                          <a:alpha val="50000"/>
                        </a:srgbClr>
                      </a:solidFill>
                      <a:ln w="76200" cmpd="tri">
                        <a:solidFill>
                          <a:srgbClr val="FF9900"/>
                        </a:solidFill>
                        <a:miter lim="800000"/>
                        <a:headEnd/>
                        <a:tailEnd/>
                      </a:ln>
                    </p:spPr>
                  </p:pic>
                </p:oleObj>
              </mc:Fallback>
            </mc:AlternateContent>
          </a:graphicData>
        </a:graphic>
      </p:graphicFrame>
      <p:sp>
        <p:nvSpPr>
          <p:cNvPr id="17411" name="Rectangle 3"/>
          <p:cNvSpPr>
            <a:spLocks noChangeArrowheads="1"/>
          </p:cNvSpPr>
          <p:nvPr/>
        </p:nvSpPr>
        <p:spPr bwMode="auto">
          <a:xfrm>
            <a:off x="685800" y="990600"/>
            <a:ext cx="7772400" cy="4572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SÍMBOLOS ELECTROTÉCNICOS</a:t>
            </a:r>
            <a:endParaRPr lang="es-ES_tradnl" sz="4400">
              <a:solidFill>
                <a:srgbClr val="000000"/>
              </a:solidFill>
              <a:latin typeface="Arial" pitchFamily="34" charset="0"/>
            </a:endParaRPr>
          </a:p>
        </p:txBody>
      </p:sp>
      <p:sp>
        <p:nvSpPr>
          <p:cNvPr id="17412"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685800" y="990600"/>
            <a:ext cx="7772400" cy="4572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SÍMBOLOS ELECTROTÉCNICOS</a:t>
            </a:r>
            <a:endParaRPr lang="es-ES_tradnl" sz="4400">
              <a:solidFill>
                <a:srgbClr val="000000"/>
              </a:solidFill>
              <a:latin typeface="Arial" pitchFamily="34" charset="0"/>
            </a:endParaRPr>
          </a:p>
        </p:txBody>
      </p:sp>
      <p:sp>
        <p:nvSpPr>
          <p:cNvPr id="18435" name="Rectangle 3"/>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graphicFrame>
        <p:nvGraphicFramePr>
          <p:cNvPr id="18437" name="Object 5"/>
          <p:cNvGraphicFramePr>
            <a:graphicFrameLocks noChangeAspect="1"/>
          </p:cNvGraphicFramePr>
          <p:nvPr/>
        </p:nvGraphicFramePr>
        <p:xfrm>
          <a:off x="1905000" y="2590800"/>
          <a:ext cx="5334000" cy="3200400"/>
        </p:xfrm>
        <a:graphic>
          <a:graphicData uri="http://schemas.openxmlformats.org/presentationml/2006/ole">
            <mc:AlternateContent xmlns:mc="http://schemas.openxmlformats.org/markup-compatibility/2006">
              <mc:Choice xmlns:v="urn:schemas-microsoft-com:vml" Requires="v">
                <p:oleObj spid="_x0000_s121860" r:id="rId3" imgW="5465160" imgH="8705160" progId="">
                  <p:embed/>
                </p:oleObj>
              </mc:Choice>
              <mc:Fallback>
                <p:oleObj r:id="rId3" imgW="5465160" imgH="8705160" progId="">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l="1395" t="13129" r="1016" b="50110"/>
                      <a:stretch>
                        <a:fillRect/>
                      </a:stretch>
                    </p:blipFill>
                    <p:spPr bwMode="auto">
                      <a:xfrm>
                        <a:off x="1905000" y="2590800"/>
                        <a:ext cx="5334000" cy="3200400"/>
                      </a:xfrm>
                      <a:prstGeom prst="rect">
                        <a:avLst/>
                      </a:prstGeom>
                      <a:solidFill>
                        <a:srgbClr val="FAF9DA">
                          <a:alpha val="50000"/>
                        </a:srgbClr>
                      </a:solidFill>
                      <a:ln w="76200" cmpd="tri">
                        <a:solidFill>
                          <a:srgbClr val="FF9900"/>
                        </a:solidFill>
                        <a:miter lim="800000"/>
                        <a:headEnd/>
                        <a:tailEnd/>
                      </a:ln>
                    </p:spPr>
                  </p:pic>
                </p:oleObj>
              </mc:Fallback>
            </mc:AlternateContent>
          </a:graphicData>
        </a:graphic>
      </p:graphicFrame>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8" name="Object 2"/>
          <p:cNvGraphicFramePr>
            <a:graphicFrameLocks noChangeAspect="1"/>
          </p:cNvGraphicFramePr>
          <p:nvPr/>
        </p:nvGraphicFramePr>
        <p:xfrm>
          <a:off x="1828800" y="2057400"/>
          <a:ext cx="5465763" cy="4362450"/>
        </p:xfrm>
        <a:graphic>
          <a:graphicData uri="http://schemas.openxmlformats.org/presentationml/2006/ole">
            <mc:AlternateContent xmlns:mc="http://schemas.openxmlformats.org/markup-compatibility/2006">
              <mc:Choice xmlns:v="urn:schemas-microsoft-com:vml" Requires="v">
                <p:oleObj spid="_x0000_s122883" r:id="rId3" imgW="5465160" imgH="8705160" progId="">
                  <p:embed/>
                </p:oleObj>
              </mc:Choice>
              <mc:Fallback>
                <p:oleObj r:id="rId3" imgW="5465160" imgH="870516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t="49890"/>
                      <a:stretch>
                        <a:fillRect/>
                      </a:stretch>
                    </p:blipFill>
                    <p:spPr bwMode="auto">
                      <a:xfrm>
                        <a:off x="1828800" y="2057400"/>
                        <a:ext cx="5465763" cy="4362450"/>
                      </a:xfrm>
                      <a:prstGeom prst="rect">
                        <a:avLst/>
                      </a:prstGeom>
                      <a:solidFill>
                        <a:srgbClr val="FAF9DA">
                          <a:alpha val="50000"/>
                        </a:srgbClr>
                      </a:solidFill>
                      <a:ln w="76200" cmpd="tri">
                        <a:solidFill>
                          <a:srgbClr val="FF9900"/>
                        </a:solidFill>
                        <a:miter lim="800000"/>
                        <a:headEnd/>
                        <a:tailEnd/>
                      </a:ln>
                    </p:spPr>
                  </p:pic>
                </p:oleObj>
              </mc:Fallback>
            </mc:AlternateContent>
          </a:graphicData>
        </a:graphic>
      </p:graphicFrame>
      <p:sp>
        <p:nvSpPr>
          <p:cNvPr id="19460" name="Rectangle 4"/>
          <p:cNvSpPr>
            <a:spLocks noChangeArrowheads="1"/>
          </p:cNvSpPr>
          <p:nvPr/>
        </p:nvSpPr>
        <p:spPr bwMode="auto">
          <a:xfrm>
            <a:off x="685800" y="990600"/>
            <a:ext cx="7772400" cy="4572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SÍMBOLOS ELECTROTÉCNICOS</a:t>
            </a:r>
            <a:endParaRPr lang="es-ES_tradnl" sz="4400">
              <a:solidFill>
                <a:srgbClr val="000000"/>
              </a:solidFill>
              <a:latin typeface="Arial" pitchFamily="34" charset="0"/>
            </a:endParaRPr>
          </a:p>
        </p:txBody>
      </p:sp>
      <p:sp>
        <p:nvSpPr>
          <p:cNvPr id="19461" name="Rectangle 5"/>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2" name="Object 2"/>
          <p:cNvGraphicFramePr>
            <a:graphicFrameLocks noChangeAspect="1"/>
          </p:cNvGraphicFramePr>
          <p:nvPr/>
        </p:nvGraphicFramePr>
        <p:xfrm>
          <a:off x="1828800" y="2590800"/>
          <a:ext cx="5465763" cy="3200400"/>
        </p:xfrm>
        <a:graphic>
          <a:graphicData uri="http://schemas.openxmlformats.org/presentationml/2006/ole">
            <mc:AlternateContent xmlns:mc="http://schemas.openxmlformats.org/markup-compatibility/2006">
              <mc:Choice xmlns:v="urn:schemas-microsoft-com:vml" Requires="v">
                <p:oleObj spid="_x0000_s123907" r:id="rId3" imgW="5465160" imgH="8705160" progId="">
                  <p:embed/>
                </p:oleObj>
              </mc:Choice>
              <mc:Fallback>
                <p:oleObj r:id="rId3" imgW="5465160" imgH="870516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t="13132" b="50101"/>
                      <a:stretch>
                        <a:fillRect/>
                      </a:stretch>
                    </p:blipFill>
                    <p:spPr bwMode="auto">
                      <a:xfrm>
                        <a:off x="1828800" y="2590800"/>
                        <a:ext cx="5465763" cy="3200400"/>
                      </a:xfrm>
                      <a:prstGeom prst="rect">
                        <a:avLst/>
                      </a:prstGeom>
                      <a:solidFill>
                        <a:srgbClr val="FAF9DA">
                          <a:alpha val="50000"/>
                        </a:srgbClr>
                      </a:solidFill>
                      <a:ln w="76200" cmpd="tri">
                        <a:solidFill>
                          <a:srgbClr val="FF9900"/>
                        </a:solidFill>
                        <a:miter lim="800000"/>
                        <a:headEnd/>
                        <a:tailEnd/>
                      </a:ln>
                    </p:spPr>
                  </p:pic>
                </p:oleObj>
              </mc:Fallback>
            </mc:AlternateContent>
          </a:graphicData>
        </a:graphic>
      </p:graphicFrame>
      <p:sp>
        <p:nvSpPr>
          <p:cNvPr id="20483" name="Rectangle 3"/>
          <p:cNvSpPr>
            <a:spLocks noChangeArrowheads="1"/>
          </p:cNvSpPr>
          <p:nvPr/>
        </p:nvSpPr>
        <p:spPr bwMode="auto">
          <a:xfrm>
            <a:off x="685800" y="990600"/>
            <a:ext cx="7772400" cy="4572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SÍMBOLOS ELECTROTÉCNICOS</a:t>
            </a:r>
            <a:endParaRPr lang="es-ES_tradnl" sz="4400">
              <a:solidFill>
                <a:srgbClr val="000000"/>
              </a:solidFill>
              <a:latin typeface="Arial" pitchFamily="34" charset="0"/>
            </a:endParaRPr>
          </a:p>
        </p:txBody>
      </p:sp>
      <p:sp>
        <p:nvSpPr>
          <p:cNvPr id="20484"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06" name="Object 2"/>
          <p:cNvGraphicFramePr>
            <a:graphicFrameLocks noChangeAspect="1"/>
          </p:cNvGraphicFramePr>
          <p:nvPr/>
        </p:nvGraphicFramePr>
        <p:xfrm>
          <a:off x="1828800" y="2133600"/>
          <a:ext cx="5465763" cy="4360863"/>
        </p:xfrm>
        <a:graphic>
          <a:graphicData uri="http://schemas.openxmlformats.org/presentationml/2006/ole">
            <mc:AlternateContent xmlns:mc="http://schemas.openxmlformats.org/markup-compatibility/2006">
              <mc:Choice xmlns:v="urn:schemas-microsoft-com:vml" Requires="v">
                <p:oleObj spid="_x0000_s124931" r:id="rId3" imgW="5465160" imgH="8705160" progId="">
                  <p:embed/>
                </p:oleObj>
              </mc:Choice>
              <mc:Fallback>
                <p:oleObj r:id="rId3" imgW="5465160" imgH="870516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t="49899"/>
                      <a:stretch>
                        <a:fillRect/>
                      </a:stretch>
                    </p:blipFill>
                    <p:spPr bwMode="auto">
                      <a:xfrm>
                        <a:off x="1828800" y="2133600"/>
                        <a:ext cx="5465763" cy="4360863"/>
                      </a:xfrm>
                      <a:prstGeom prst="rect">
                        <a:avLst/>
                      </a:prstGeom>
                      <a:solidFill>
                        <a:srgbClr val="FAF9DA">
                          <a:alpha val="50000"/>
                        </a:srgbClr>
                      </a:solidFill>
                      <a:ln w="76200" cmpd="tri">
                        <a:solidFill>
                          <a:srgbClr val="FF9900"/>
                        </a:solidFill>
                        <a:miter lim="800000"/>
                        <a:headEnd/>
                        <a:tailEnd/>
                      </a:ln>
                    </p:spPr>
                  </p:pic>
                </p:oleObj>
              </mc:Fallback>
            </mc:AlternateContent>
          </a:graphicData>
        </a:graphic>
      </p:graphicFrame>
      <p:sp>
        <p:nvSpPr>
          <p:cNvPr id="21507" name="Rectangle 3"/>
          <p:cNvSpPr>
            <a:spLocks noChangeArrowheads="1"/>
          </p:cNvSpPr>
          <p:nvPr/>
        </p:nvSpPr>
        <p:spPr bwMode="auto">
          <a:xfrm>
            <a:off x="685800" y="990600"/>
            <a:ext cx="7772400" cy="4572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SÍMBOLOS ELECTROTÉCNICOS</a:t>
            </a:r>
            <a:endParaRPr lang="es-ES_tradnl" sz="4400">
              <a:solidFill>
                <a:srgbClr val="000000"/>
              </a:solidFill>
              <a:latin typeface="Arial" pitchFamily="34" charset="0"/>
            </a:endParaRPr>
          </a:p>
        </p:txBody>
      </p:sp>
      <p:sp>
        <p:nvSpPr>
          <p:cNvPr id="21508"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30" name="Object 2"/>
          <p:cNvGraphicFramePr>
            <a:graphicFrameLocks noChangeAspect="1"/>
          </p:cNvGraphicFramePr>
          <p:nvPr/>
        </p:nvGraphicFramePr>
        <p:xfrm>
          <a:off x="1828800" y="2743200"/>
          <a:ext cx="5465763" cy="3124200"/>
        </p:xfrm>
        <a:graphic>
          <a:graphicData uri="http://schemas.openxmlformats.org/presentationml/2006/ole">
            <mc:AlternateContent xmlns:mc="http://schemas.openxmlformats.org/markup-compatibility/2006">
              <mc:Choice xmlns:v="urn:schemas-microsoft-com:vml" Requires="v">
                <p:oleObj spid="_x0000_s125955" r:id="rId3" imgW="5465160" imgH="8705160" progId="">
                  <p:embed/>
                </p:oleObj>
              </mc:Choice>
              <mc:Fallback>
                <p:oleObj r:id="rId3" imgW="5465160" imgH="870516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t="13129" b="50984"/>
                      <a:stretch>
                        <a:fillRect/>
                      </a:stretch>
                    </p:blipFill>
                    <p:spPr bwMode="auto">
                      <a:xfrm>
                        <a:off x="1828800" y="2743200"/>
                        <a:ext cx="5465763" cy="3124200"/>
                      </a:xfrm>
                      <a:prstGeom prst="rect">
                        <a:avLst/>
                      </a:prstGeom>
                      <a:solidFill>
                        <a:srgbClr val="FAF9DA">
                          <a:alpha val="50000"/>
                        </a:srgbClr>
                      </a:solidFill>
                      <a:ln w="76200" cmpd="tri">
                        <a:solidFill>
                          <a:srgbClr val="FF9900"/>
                        </a:solidFill>
                        <a:miter lim="800000"/>
                        <a:headEnd/>
                        <a:tailEnd/>
                      </a:ln>
                    </p:spPr>
                  </p:pic>
                </p:oleObj>
              </mc:Fallback>
            </mc:AlternateContent>
          </a:graphicData>
        </a:graphic>
      </p:graphicFrame>
      <p:sp>
        <p:nvSpPr>
          <p:cNvPr id="22531" name="Rectangle 3"/>
          <p:cNvSpPr>
            <a:spLocks noChangeArrowheads="1"/>
          </p:cNvSpPr>
          <p:nvPr/>
        </p:nvSpPr>
        <p:spPr bwMode="auto">
          <a:xfrm>
            <a:off x="685800" y="990600"/>
            <a:ext cx="7772400" cy="4572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SÍMBOLOS ELECTROTÉCNICOS</a:t>
            </a:r>
            <a:endParaRPr lang="es-ES_tradnl" sz="4400">
              <a:solidFill>
                <a:srgbClr val="000000"/>
              </a:solidFill>
              <a:latin typeface="Arial" pitchFamily="34" charset="0"/>
            </a:endParaRPr>
          </a:p>
        </p:txBody>
      </p:sp>
      <p:sp>
        <p:nvSpPr>
          <p:cNvPr id="22532"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4" name="Object 2"/>
          <p:cNvGraphicFramePr>
            <a:graphicFrameLocks noChangeAspect="1"/>
          </p:cNvGraphicFramePr>
          <p:nvPr/>
        </p:nvGraphicFramePr>
        <p:xfrm>
          <a:off x="1828800" y="2133600"/>
          <a:ext cx="5465763" cy="4362450"/>
        </p:xfrm>
        <a:graphic>
          <a:graphicData uri="http://schemas.openxmlformats.org/presentationml/2006/ole">
            <mc:AlternateContent xmlns:mc="http://schemas.openxmlformats.org/markup-compatibility/2006">
              <mc:Choice xmlns:v="urn:schemas-microsoft-com:vml" Requires="v">
                <p:oleObj spid="_x0000_s126979" r:id="rId3" imgW="5465160" imgH="8705160" progId="">
                  <p:embed/>
                </p:oleObj>
              </mc:Choice>
              <mc:Fallback>
                <p:oleObj r:id="rId3" imgW="5465160" imgH="870516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t="49890"/>
                      <a:stretch>
                        <a:fillRect/>
                      </a:stretch>
                    </p:blipFill>
                    <p:spPr bwMode="auto">
                      <a:xfrm>
                        <a:off x="1828800" y="2133600"/>
                        <a:ext cx="5465763" cy="4362450"/>
                      </a:xfrm>
                      <a:prstGeom prst="rect">
                        <a:avLst/>
                      </a:prstGeom>
                      <a:solidFill>
                        <a:srgbClr val="FAF9DA">
                          <a:alpha val="50000"/>
                        </a:srgbClr>
                      </a:solidFill>
                      <a:ln w="76200" cmpd="tri">
                        <a:solidFill>
                          <a:srgbClr val="FF9900"/>
                        </a:solidFill>
                        <a:miter lim="800000"/>
                        <a:headEnd/>
                        <a:tailEnd/>
                      </a:ln>
                    </p:spPr>
                  </p:pic>
                </p:oleObj>
              </mc:Fallback>
            </mc:AlternateContent>
          </a:graphicData>
        </a:graphic>
      </p:graphicFrame>
      <p:sp>
        <p:nvSpPr>
          <p:cNvPr id="23555" name="Rectangle 3"/>
          <p:cNvSpPr>
            <a:spLocks noChangeArrowheads="1"/>
          </p:cNvSpPr>
          <p:nvPr/>
        </p:nvSpPr>
        <p:spPr bwMode="auto">
          <a:xfrm>
            <a:off x="685800" y="990600"/>
            <a:ext cx="7772400" cy="4572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SÍMBOLOS ELECTROTÉCNICOS</a:t>
            </a:r>
            <a:endParaRPr lang="es-ES_tradnl" sz="4400">
              <a:solidFill>
                <a:srgbClr val="000000"/>
              </a:solidFill>
              <a:latin typeface="Arial" pitchFamily="34" charset="0"/>
            </a:endParaRPr>
          </a:p>
        </p:txBody>
      </p:sp>
      <p:sp>
        <p:nvSpPr>
          <p:cNvPr id="23556"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578" name="Object 2"/>
          <p:cNvGraphicFramePr>
            <a:graphicFrameLocks noChangeAspect="1"/>
          </p:cNvGraphicFramePr>
          <p:nvPr/>
        </p:nvGraphicFramePr>
        <p:xfrm>
          <a:off x="1828800" y="2667000"/>
          <a:ext cx="5465763" cy="3200400"/>
        </p:xfrm>
        <a:graphic>
          <a:graphicData uri="http://schemas.openxmlformats.org/presentationml/2006/ole">
            <mc:AlternateContent xmlns:mc="http://schemas.openxmlformats.org/markup-compatibility/2006">
              <mc:Choice xmlns:v="urn:schemas-microsoft-com:vml" Requires="v">
                <p:oleObj spid="_x0000_s128003" r:id="rId3" imgW="5465160" imgH="8705160" progId="">
                  <p:embed/>
                </p:oleObj>
              </mc:Choice>
              <mc:Fallback>
                <p:oleObj r:id="rId3" imgW="5465160" imgH="870516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t="13129" b="50110"/>
                      <a:stretch>
                        <a:fillRect/>
                      </a:stretch>
                    </p:blipFill>
                    <p:spPr bwMode="auto">
                      <a:xfrm>
                        <a:off x="1828800" y="2667000"/>
                        <a:ext cx="5465763" cy="3200400"/>
                      </a:xfrm>
                      <a:prstGeom prst="rect">
                        <a:avLst/>
                      </a:prstGeom>
                      <a:solidFill>
                        <a:srgbClr val="FAF9DA"/>
                      </a:solidFill>
                      <a:ln w="76200" cmpd="tri">
                        <a:solidFill>
                          <a:srgbClr val="FF9900"/>
                        </a:solidFill>
                        <a:miter lim="800000"/>
                        <a:headEnd/>
                        <a:tailEnd/>
                      </a:ln>
                    </p:spPr>
                  </p:pic>
                </p:oleObj>
              </mc:Fallback>
            </mc:AlternateContent>
          </a:graphicData>
        </a:graphic>
      </p:graphicFrame>
      <p:sp>
        <p:nvSpPr>
          <p:cNvPr id="24579" name="Rectangle 3"/>
          <p:cNvSpPr>
            <a:spLocks noChangeArrowheads="1"/>
          </p:cNvSpPr>
          <p:nvPr/>
        </p:nvSpPr>
        <p:spPr bwMode="auto">
          <a:xfrm>
            <a:off x="685800" y="990600"/>
            <a:ext cx="7772400" cy="4572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SÍMBOLOS ELECTROTÉCNICOS</a:t>
            </a:r>
            <a:endParaRPr lang="es-ES_tradnl" sz="4400">
              <a:solidFill>
                <a:srgbClr val="000000"/>
              </a:solidFill>
              <a:latin typeface="Arial" pitchFamily="34" charset="0"/>
            </a:endParaRPr>
          </a:p>
        </p:txBody>
      </p:sp>
      <p:sp>
        <p:nvSpPr>
          <p:cNvPr id="24580"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02" name="Object 2"/>
          <p:cNvGraphicFramePr>
            <a:graphicFrameLocks noChangeAspect="1"/>
          </p:cNvGraphicFramePr>
          <p:nvPr/>
        </p:nvGraphicFramePr>
        <p:xfrm>
          <a:off x="1828800" y="2133600"/>
          <a:ext cx="5465763" cy="4343400"/>
        </p:xfrm>
        <a:graphic>
          <a:graphicData uri="http://schemas.openxmlformats.org/presentationml/2006/ole">
            <mc:AlternateContent xmlns:mc="http://schemas.openxmlformats.org/markup-compatibility/2006">
              <mc:Choice xmlns:v="urn:schemas-microsoft-com:vml" Requires="v">
                <p:oleObj spid="_x0000_s129027" r:id="rId3" imgW="5465160" imgH="8705160" progId="">
                  <p:embed/>
                </p:oleObj>
              </mc:Choice>
              <mc:Fallback>
                <p:oleObj r:id="rId3" imgW="5465160" imgH="870516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t="50110"/>
                      <a:stretch>
                        <a:fillRect/>
                      </a:stretch>
                    </p:blipFill>
                    <p:spPr bwMode="auto">
                      <a:xfrm>
                        <a:off x="1828800" y="2133600"/>
                        <a:ext cx="5465763" cy="4343400"/>
                      </a:xfrm>
                      <a:prstGeom prst="rect">
                        <a:avLst/>
                      </a:prstGeom>
                      <a:solidFill>
                        <a:srgbClr val="FAF9DA">
                          <a:alpha val="50000"/>
                        </a:srgbClr>
                      </a:solidFill>
                      <a:ln w="76200" cmpd="tri">
                        <a:solidFill>
                          <a:srgbClr val="FF9900"/>
                        </a:solidFill>
                        <a:miter lim="800000"/>
                        <a:headEnd/>
                        <a:tailEnd/>
                      </a:ln>
                    </p:spPr>
                  </p:pic>
                </p:oleObj>
              </mc:Fallback>
            </mc:AlternateContent>
          </a:graphicData>
        </a:graphic>
      </p:graphicFrame>
      <p:sp>
        <p:nvSpPr>
          <p:cNvPr id="25603" name="Rectangle 3"/>
          <p:cNvSpPr>
            <a:spLocks noChangeArrowheads="1"/>
          </p:cNvSpPr>
          <p:nvPr/>
        </p:nvSpPr>
        <p:spPr bwMode="auto">
          <a:xfrm>
            <a:off x="685800" y="990600"/>
            <a:ext cx="7772400" cy="4572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SÍMBOLOS ELECTROTÉCNICOS</a:t>
            </a:r>
            <a:endParaRPr lang="es-ES_tradnl" sz="4400">
              <a:solidFill>
                <a:srgbClr val="000000"/>
              </a:solidFill>
              <a:latin typeface="Arial" pitchFamily="34" charset="0"/>
            </a:endParaRPr>
          </a:p>
        </p:txBody>
      </p:sp>
      <p:sp>
        <p:nvSpPr>
          <p:cNvPr id="25604"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626" name="Object 2"/>
          <p:cNvGraphicFramePr>
            <a:graphicFrameLocks noChangeAspect="1"/>
          </p:cNvGraphicFramePr>
          <p:nvPr/>
        </p:nvGraphicFramePr>
        <p:xfrm>
          <a:off x="1828800" y="2819400"/>
          <a:ext cx="5465763" cy="2133600"/>
        </p:xfrm>
        <a:graphic>
          <a:graphicData uri="http://schemas.openxmlformats.org/presentationml/2006/ole">
            <mc:AlternateContent xmlns:mc="http://schemas.openxmlformats.org/markup-compatibility/2006">
              <mc:Choice xmlns:v="urn:schemas-microsoft-com:vml" Requires="v">
                <p:oleObj spid="_x0000_s130051" r:id="rId3" imgW="5465160" imgH="6545160" progId="">
                  <p:embed/>
                </p:oleObj>
              </mc:Choice>
              <mc:Fallback>
                <p:oleObj r:id="rId3" imgW="5465160" imgH="654516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t="18433" b="48970"/>
                      <a:stretch>
                        <a:fillRect/>
                      </a:stretch>
                    </p:blipFill>
                    <p:spPr bwMode="auto">
                      <a:xfrm>
                        <a:off x="1828800" y="2819400"/>
                        <a:ext cx="5465763" cy="2133600"/>
                      </a:xfrm>
                      <a:prstGeom prst="rect">
                        <a:avLst/>
                      </a:prstGeom>
                      <a:solidFill>
                        <a:srgbClr val="FAF9DA">
                          <a:alpha val="50000"/>
                        </a:srgbClr>
                      </a:solidFill>
                      <a:ln w="76200" cmpd="tri">
                        <a:solidFill>
                          <a:srgbClr val="FF9900"/>
                        </a:solidFill>
                        <a:miter lim="800000"/>
                        <a:headEnd/>
                        <a:tailEnd/>
                      </a:ln>
                    </p:spPr>
                  </p:pic>
                </p:oleObj>
              </mc:Fallback>
            </mc:AlternateContent>
          </a:graphicData>
        </a:graphic>
      </p:graphicFrame>
      <p:sp>
        <p:nvSpPr>
          <p:cNvPr id="26627" name="Rectangle 3"/>
          <p:cNvSpPr>
            <a:spLocks noChangeArrowheads="1"/>
          </p:cNvSpPr>
          <p:nvPr/>
        </p:nvSpPr>
        <p:spPr bwMode="auto">
          <a:xfrm>
            <a:off x="685800" y="990600"/>
            <a:ext cx="7772400" cy="4572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SÍMBOLOS ELECTROTÉCNICOS</a:t>
            </a:r>
            <a:endParaRPr lang="es-ES_tradnl" sz="4400">
              <a:solidFill>
                <a:srgbClr val="000000"/>
              </a:solidFill>
              <a:latin typeface="Arial" pitchFamily="34" charset="0"/>
            </a:endParaRPr>
          </a:p>
        </p:txBody>
      </p:sp>
      <p:sp>
        <p:nvSpPr>
          <p:cNvPr id="26628"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0" name="Object 2"/>
          <p:cNvGraphicFramePr>
            <a:graphicFrameLocks noChangeAspect="1"/>
          </p:cNvGraphicFramePr>
          <p:nvPr/>
        </p:nvGraphicFramePr>
        <p:xfrm>
          <a:off x="1828800" y="2590800"/>
          <a:ext cx="5465763" cy="3281363"/>
        </p:xfrm>
        <a:graphic>
          <a:graphicData uri="http://schemas.openxmlformats.org/presentationml/2006/ole">
            <mc:AlternateContent xmlns:mc="http://schemas.openxmlformats.org/markup-compatibility/2006">
              <mc:Choice xmlns:v="urn:schemas-microsoft-com:vml" Requires="v">
                <p:oleObj spid="_x0000_s131075" r:id="rId3" imgW="5465160" imgH="6545160" progId="">
                  <p:embed/>
                </p:oleObj>
              </mc:Choice>
              <mc:Fallback>
                <p:oleObj r:id="rId3" imgW="5465160" imgH="654516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t="49867"/>
                      <a:stretch>
                        <a:fillRect/>
                      </a:stretch>
                    </p:blipFill>
                    <p:spPr bwMode="auto">
                      <a:xfrm>
                        <a:off x="1828800" y="2590800"/>
                        <a:ext cx="5465763" cy="3281363"/>
                      </a:xfrm>
                      <a:prstGeom prst="rect">
                        <a:avLst/>
                      </a:prstGeom>
                      <a:solidFill>
                        <a:srgbClr val="FAF9DA">
                          <a:alpha val="50000"/>
                        </a:srgbClr>
                      </a:solidFill>
                      <a:ln w="76200" cmpd="tri">
                        <a:solidFill>
                          <a:srgbClr val="FF9900"/>
                        </a:solidFill>
                        <a:miter lim="800000"/>
                        <a:headEnd/>
                        <a:tailEnd/>
                      </a:ln>
                    </p:spPr>
                  </p:pic>
                </p:oleObj>
              </mc:Fallback>
            </mc:AlternateContent>
          </a:graphicData>
        </a:graphic>
      </p:graphicFrame>
      <p:sp>
        <p:nvSpPr>
          <p:cNvPr id="27651" name="Rectangle 3"/>
          <p:cNvSpPr>
            <a:spLocks noChangeArrowheads="1"/>
          </p:cNvSpPr>
          <p:nvPr/>
        </p:nvSpPr>
        <p:spPr bwMode="auto">
          <a:xfrm>
            <a:off x="685800" y="990600"/>
            <a:ext cx="7772400" cy="4572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SÍMBOLOS ELECTROTÉCNICOS</a:t>
            </a:r>
            <a:endParaRPr lang="es-ES_tradnl" sz="4400">
              <a:solidFill>
                <a:srgbClr val="000000"/>
              </a:solidFill>
              <a:latin typeface="Arial" pitchFamily="34" charset="0"/>
            </a:endParaRPr>
          </a:p>
        </p:txBody>
      </p:sp>
      <p:sp>
        <p:nvSpPr>
          <p:cNvPr id="27652"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674" name="Object 2"/>
          <p:cNvGraphicFramePr>
            <a:graphicFrameLocks noChangeAspect="1"/>
          </p:cNvGraphicFramePr>
          <p:nvPr/>
        </p:nvGraphicFramePr>
        <p:xfrm>
          <a:off x="1828800" y="2514600"/>
          <a:ext cx="5465763" cy="3276600"/>
        </p:xfrm>
        <a:graphic>
          <a:graphicData uri="http://schemas.openxmlformats.org/presentationml/2006/ole">
            <mc:AlternateContent xmlns:mc="http://schemas.openxmlformats.org/markup-compatibility/2006">
              <mc:Choice xmlns:v="urn:schemas-microsoft-com:vml" Requires="v">
                <p:oleObj spid="_x0000_s132099" r:id="rId3" imgW="5465160" imgH="8345160" progId="">
                  <p:embed/>
                </p:oleObj>
              </mc:Choice>
              <mc:Fallback>
                <p:oleObj r:id="rId3" imgW="5465160" imgH="834516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b="60738"/>
                      <a:stretch>
                        <a:fillRect/>
                      </a:stretch>
                    </p:blipFill>
                    <p:spPr bwMode="auto">
                      <a:xfrm>
                        <a:off x="1828800" y="2514600"/>
                        <a:ext cx="5465763" cy="3276600"/>
                      </a:xfrm>
                      <a:prstGeom prst="rect">
                        <a:avLst/>
                      </a:prstGeom>
                      <a:solidFill>
                        <a:srgbClr val="FAF9DA">
                          <a:alpha val="50000"/>
                        </a:srgbClr>
                      </a:solidFill>
                      <a:ln w="76200" cmpd="tri">
                        <a:solidFill>
                          <a:srgbClr val="FF9900"/>
                        </a:solidFill>
                        <a:miter lim="800000"/>
                        <a:headEnd/>
                        <a:tailEnd/>
                      </a:ln>
                    </p:spPr>
                  </p:pic>
                </p:oleObj>
              </mc:Fallback>
            </mc:AlternateContent>
          </a:graphicData>
        </a:graphic>
      </p:graphicFrame>
      <p:sp>
        <p:nvSpPr>
          <p:cNvPr id="28675" name="Rectangle 3"/>
          <p:cNvSpPr>
            <a:spLocks noChangeArrowheads="1"/>
          </p:cNvSpPr>
          <p:nvPr/>
        </p:nvSpPr>
        <p:spPr bwMode="auto">
          <a:xfrm>
            <a:off x="685800" y="990600"/>
            <a:ext cx="7772400" cy="4572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SÍMBOLOS ELECTROTÉCNICOS</a:t>
            </a:r>
            <a:endParaRPr lang="es-ES_tradnl" sz="4400">
              <a:solidFill>
                <a:srgbClr val="000000"/>
              </a:solidFill>
              <a:latin typeface="Arial" pitchFamily="34" charset="0"/>
            </a:endParaRPr>
          </a:p>
        </p:txBody>
      </p:sp>
      <p:sp>
        <p:nvSpPr>
          <p:cNvPr id="28676"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698" name="Object 2"/>
          <p:cNvGraphicFramePr>
            <a:graphicFrameLocks noChangeAspect="1"/>
          </p:cNvGraphicFramePr>
          <p:nvPr/>
        </p:nvGraphicFramePr>
        <p:xfrm>
          <a:off x="1828800" y="2209800"/>
          <a:ext cx="5465763" cy="4343400"/>
        </p:xfrm>
        <a:graphic>
          <a:graphicData uri="http://schemas.openxmlformats.org/presentationml/2006/ole">
            <mc:AlternateContent xmlns:mc="http://schemas.openxmlformats.org/markup-compatibility/2006">
              <mc:Choice xmlns:v="urn:schemas-microsoft-com:vml" Requires="v">
                <p:oleObj spid="_x0000_s133123" r:id="rId3" imgW="5465160" imgH="8345160" progId="">
                  <p:embed/>
                </p:oleObj>
              </mc:Choice>
              <mc:Fallback>
                <p:oleObj r:id="rId3" imgW="5465160" imgH="834516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t="47954"/>
                      <a:stretch>
                        <a:fillRect/>
                      </a:stretch>
                    </p:blipFill>
                    <p:spPr bwMode="auto">
                      <a:xfrm>
                        <a:off x="1828800" y="2209800"/>
                        <a:ext cx="5465763" cy="4343400"/>
                      </a:xfrm>
                      <a:prstGeom prst="rect">
                        <a:avLst/>
                      </a:prstGeom>
                      <a:solidFill>
                        <a:srgbClr val="FAF9DA">
                          <a:alpha val="50000"/>
                        </a:srgbClr>
                      </a:solidFill>
                      <a:ln w="76200" cmpd="tri">
                        <a:solidFill>
                          <a:srgbClr val="FF9900"/>
                        </a:solidFill>
                        <a:miter lim="800000"/>
                        <a:headEnd/>
                        <a:tailEnd/>
                      </a:ln>
                    </p:spPr>
                  </p:pic>
                </p:oleObj>
              </mc:Fallback>
            </mc:AlternateContent>
          </a:graphicData>
        </a:graphic>
      </p:graphicFrame>
      <p:sp>
        <p:nvSpPr>
          <p:cNvPr id="29699" name="Rectangle 3"/>
          <p:cNvSpPr>
            <a:spLocks noChangeArrowheads="1"/>
          </p:cNvSpPr>
          <p:nvPr/>
        </p:nvSpPr>
        <p:spPr bwMode="auto">
          <a:xfrm>
            <a:off x="685800" y="990600"/>
            <a:ext cx="7772400" cy="4572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SÍMBOLOS ELECTROTÉCNICOS - MARCAS</a:t>
            </a:r>
            <a:endParaRPr lang="es-ES_tradnl" sz="4400">
              <a:solidFill>
                <a:srgbClr val="000000"/>
              </a:solidFill>
              <a:latin typeface="Arial" pitchFamily="34" charset="0"/>
            </a:endParaRPr>
          </a:p>
        </p:txBody>
      </p:sp>
      <p:sp>
        <p:nvSpPr>
          <p:cNvPr id="29700"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22" name="Object 2"/>
          <p:cNvGraphicFramePr>
            <a:graphicFrameLocks noChangeAspect="1"/>
          </p:cNvGraphicFramePr>
          <p:nvPr/>
        </p:nvGraphicFramePr>
        <p:xfrm>
          <a:off x="1905000" y="2438400"/>
          <a:ext cx="5346700" cy="3505200"/>
        </p:xfrm>
        <a:graphic>
          <a:graphicData uri="http://schemas.openxmlformats.org/presentationml/2006/ole">
            <mc:AlternateContent xmlns:mc="http://schemas.openxmlformats.org/markup-compatibility/2006">
              <mc:Choice xmlns:v="urn:schemas-microsoft-com:vml" Requires="v">
                <p:oleObj spid="_x0000_s134147" r:id="rId3" imgW="5465160" imgH="8525160" progId="">
                  <p:embed/>
                </p:oleObj>
              </mc:Choice>
              <mc:Fallback>
                <p:oleObj r:id="rId3" imgW="5465160" imgH="852516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t="9134" b="48848"/>
                      <a:stretch>
                        <a:fillRect/>
                      </a:stretch>
                    </p:blipFill>
                    <p:spPr bwMode="auto">
                      <a:xfrm>
                        <a:off x="1905000" y="2438400"/>
                        <a:ext cx="5346700" cy="3505200"/>
                      </a:xfrm>
                      <a:prstGeom prst="rect">
                        <a:avLst/>
                      </a:prstGeom>
                      <a:solidFill>
                        <a:srgbClr val="FAF9DA">
                          <a:alpha val="50000"/>
                        </a:srgbClr>
                      </a:solidFill>
                      <a:ln w="76200" cmpd="tri">
                        <a:solidFill>
                          <a:srgbClr val="FF9900"/>
                        </a:solidFill>
                        <a:miter lim="800000"/>
                        <a:headEnd/>
                        <a:tailEnd/>
                      </a:ln>
                    </p:spPr>
                  </p:pic>
                </p:oleObj>
              </mc:Fallback>
            </mc:AlternateContent>
          </a:graphicData>
        </a:graphic>
      </p:graphicFrame>
      <p:sp>
        <p:nvSpPr>
          <p:cNvPr id="30723" name="Rectangle 3"/>
          <p:cNvSpPr>
            <a:spLocks noChangeArrowheads="1"/>
          </p:cNvSpPr>
          <p:nvPr/>
        </p:nvSpPr>
        <p:spPr bwMode="auto">
          <a:xfrm>
            <a:off x="685800" y="990600"/>
            <a:ext cx="7772400" cy="4572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SÍMBOLOS ELECTROTÉCNICOS - MARCAS</a:t>
            </a:r>
            <a:endParaRPr lang="es-ES_tradnl" sz="4400">
              <a:solidFill>
                <a:srgbClr val="000000"/>
              </a:solidFill>
              <a:latin typeface="Arial" pitchFamily="34" charset="0"/>
            </a:endParaRPr>
          </a:p>
        </p:txBody>
      </p:sp>
      <p:sp>
        <p:nvSpPr>
          <p:cNvPr id="30724"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746" name="Object 2"/>
          <p:cNvGraphicFramePr>
            <a:graphicFrameLocks noChangeAspect="1"/>
          </p:cNvGraphicFramePr>
          <p:nvPr/>
        </p:nvGraphicFramePr>
        <p:xfrm>
          <a:off x="1905000" y="2819400"/>
          <a:ext cx="5346700" cy="2855913"/>
        </p:xfrm>
        <a:graphic>
          <a:graphicData uri="http://schemas.openxmlformats.org/presentationml/2006/ole">
            <mc:AlternateContent xmlns:mc="http://schemas.openxmlformats.org/markup-compatibility/2006">
              <mc:Choice xmlns:v="urn:schemas-microsoft-com:vml" Requires="v">
                <p:oleObj spid="_x0000_s135171" r:id="rId3" imgW="5465160" imgH="8525160" progId="">
                  <p:embed/>
                </p:oleObj>
              </mc:Choice>
              <mc:Fallback>
                <p:oleObj r:id="rId3" imgW="5465160" imgH="852516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t="65765"/>
                      <a:stretch>
                        <a:fillRect/>
                      </a:stretch>
                    </p:blipFill>
                    <p:spPr bwMode="auto">
                      <a:xfrm>
                        <a:off x="1905000" y="2819400"/>
                        <a:ext cx="5346700" cy="2855913"/>
                      </a:xfrm>
                      <a:prstGeom prst="rect">
                        <a:avLst/>
                      </a:prstGeom>
                      <a:solidFill>
                        <a:srgbClr val="FAF9DA">
                          <a:alpha val="50000"/>
                        </a:srgbClr>
                      </a:solidFill>
                      <a:ln w="76200" cmpd="tri">
                        <a:solidFill>
                          <a:srgbClr val="FF9900"/>
                        </a:solidFill>
                        <a:miter lim="800000"/>
                        <a:headEnd/>
                        <a:tailEnd/>
                      </a:ln>
                    </p:spPr>
                  </p:pic>
                </p:oleObj>
              </mc:Fallback>
            </mc:AlternateContent>
          </a:graphicData>
        </a:graphic>
      </p:graphicFrame>
      <p:sp>
        <p:nvSpPr>
          <p:cNvPr id="31747" name="Rectangle 3"/>
          <p:cNvSpPr>
            <a:spLocks noChangeArrowheads="1"/>
          </p:cNvSpPr>
          <p:nvPr/>
        </p:nvSpPr>
        <p:spPr bwMode="auto">
          <a:xfrm>
            <a:off x="685800" y="990600"/>
            <a:ext cx="7772400" cy="4572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SÍMBOLOS ELECTROTÉCNICOS</a:t>
            </a:r>
            <a:endParaRPr lang="es-ES_tradnl" sz="4400">
              <a:solidFill>
                <a:srgbClr val="000000"/>
              </a:solidFill>
              <a:latin typeface="Arial" pitchFamily="34" charset="0"/>
            </a:endParaRPr>
          </a:p>
        </p:txBody>
      </p:sp>
      <p:sp>
        <p:nvSpPr>
          <p:cNvPr id="31748"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866" name="Object 2"/>
          <p:cNvGraphicFramePr>
            <a:graphicFrameLocks noChangeAspect="1"/>
          </p:cNvGraphicFramePr>
          <p:nvPr/>
        </p:nvGraphicFramePr>
        <p:xfrm>
          <a:off x="685800" y="2057400"/>
          <a:ext cx="7802563" cy="4618038"/>
        </p:xfrm>
        <a:graphic>
          <a:graphicData uri="http://schemas.openxmlformats.org/presentationml/2006/ole">
            <mc:AlternateContent xmlns:mc="http://schemas.openxmlformats.org/markup-compatibility/2006">
              <mc:Choice xmlns:v="urn:schemas-microsoft-com:vml" Requires="v">
                <p:oleObj spid="_x0000_s137219" name="Documento" r:id="rId4" imgW="7844760" imgH="4619520" progId="Word.Document.8">
                  <p:embed/>
                </p:oleObj>
              </mc:Choice>
              <mc:Fallback>
                <p:oleObj name="Documento" r:id="rId4" imgW="7844760" imgH="4619520" progId="Word.Document.8">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l="948" r="1585" b="9705"/>
                      <a:stretch>
                        <a:fillRect/>
                      </a:stretch>
                    </p:blipFill>
                    <p:spPr bwMode="auto">
                      <a:xfrm>
                        <a:off x="685800" y="2057400"/>
                        <a:ext cx="7802563" cy="4618038"/>
                      </a:xfrm>
                      <a:prstGeom prst="rect">
                        <a:avLst/>
                      </a:prstGeom>
                      <a:solidFill>
                        <a:srgbClr val="FAF9DA">
                          <a:alpha val="50000"/>
                        </a:srgbClr>
                      </a:solidFill>
                      <a:ln w="76200" cmpd="tri">
                        <a:solidFill>
                          <a:srgbClr val="990000"/>
                        </a:solidFill>
                        <a:miter lim="800000"/>
                        <a:headEnd/>
                        <a:tailEnd/>
                      </a:ln>
                    </p:spPr>
                  </p:pic>
                </p:oleObj>
              </mc:Fallback>
            </mc:AlternateContent>
          </a:graphicData>
        </a:graphic>
      </p:graphicFrame>
      <p:sp>
        <p:nvSpPr>
          <p:cNvPr id="36867" name="Rectangle 3"/>
          <p:cNvSpPr>
            <a:spLocks noChangeArrowheads="1"/>
          </p:cNvSpPr>
          <p:nvPr/>
        </p:nvSpPr>
        <p:spPr bwMode="auto">
          <a:xfrm>
            <a:off x="685800" y="990600"/>
            <a:ext cx="7772400" cy="4572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SÍMBOLOS ELECTROTÉCNICOS</a:t>
            </a:r>
            <a:endParaRPr lang="es-ES_tradnl" sz="4400">
              <a:solidFill>
                <a:srgbClr val="000000"/>
              </a:solidFill>
              <a:latin typeface="Arial" pitchFamily="34" charset="0"/>
            </a:endParaRPr>
          </a:p>
        </p:txBody>
      </p:sp>
      <p:sp>
        <p:nvSpPr>
          <p:cNvPr id="36868"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18" name="Object 2"/>
          <p:cNvGraphicFramePr>
            <a:graphicFrameLocks noChangeAspect="1"/>
          </p:cNvGraphicFramePr>
          <p:nvPr/>
        </p:nvGraphicFramePr>
        <p:xfrm>
          <a:off x="1981200" y="2133600"/>
          <a:ext cx="5257800" cy="4343400"/>
        </p:xfrm>
        <a:graphic>
          <a:graphicData uri="http://schemas.openxmlformats.org/presentationml/2006/ole">
            <mc:AlternateContent xmlns:mc="http://schemas.openxmlformats.org/markup-compatibility/2006">
              <mc:Choice xmlns:v="urn:schemas-microsoft-com:vml" Requires="v">
                <p:oleObj spid="_x0000_s138243" r:id="rId3" imgW="5837400" imgH="9094680" progId="">
                  <p:embed/>
                </p:oleObj>
              </mc:Choice>
              <mc:Fallback>
                <p:oleObj r:id="rId3" imgW="5837400" imgH="909468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l="2768" t="4442" r="1730" b="44919"/>
                      <a:stretch>
                        <a:fillRect/>
                      </a:stretch>
                    </p:blipFill>
                    <p:spPr bwMode="auto">
                      <a:xfrm>
                        <a:off x="1981200" y="2133600"/>
                        <a:ext cx="5257800" cy="4343400"/>
                      </a:xfrm>
                      <a:prstGeom prst="rect">
                        <a:avLst/>
                      </a:prstGeom>
                      <a:solidFill>
                        <a:srgbClr val="FAF9DA">
                          <a:alpha val="50000"/>
                        </a:srgbClr>
                      </a:solidFill>
                      <a:ln w="76200" cmpd="tri">
                        <a:solidFill>
                          <a:srgbClr val="FF9900"/>
                        </a:solidFill>
                        <a:miter lim="800000"/>
                        <a:headEnd/>
                        <a:tailEnd/>
                      </a:ln>
                    </p:spPr>
                  </p:pic>
                </p:oleObj>
              </mc:Fallback>
            </mc:AlternateContent>
          </a:graphicData>
        </a:graphic>
      </p:graphicFrame>
      <p:sp>
        <p:nvSpPr>
          <p:cNvPr id="34819" name="Rectangle 3"/>
          <p:cNvSpPr>
            <a:spLocks noChangeArrowheads="1"/>
          </p:cNvSpPr>
          <p:nvPr/>
        </p:nvSpPr>
        <p:spPr bwMode="auto">
          <a:xfrm>
            <a:off x="1981200" y="990600"/>
            <a:ext cx="5257800" cy="6858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NATURALEZA DE LAS TENSIONES</a:t>
            </a:r>
            <a:br>
              <a:rPr lang="es-ES" sz="2000">
                <a:solidFill>
                  <a:srgbClr val="B75B00"/>
                </a:solidFill>
                <a:effectLst>
                  <a:outerShdw blurRad="38100" dist="38100" dir="2700000" algn="tl">
                    <a:srgbClr val="C0C0C0"/>
                  </a:outerShdw>
                </a:effectLst>
                <a:latin typeface="Arial" pitchFamily="34" charset="0"/>
              </a:rPr>
            </a:br>
            <a:r>
              <a:rPr lang="es-ES" sz="2000">
                <a:solidFill>
                  <a:srgbClr val="B75B00"/>
                </a:solidFill>
                <a:effectLst>
                  <a:outerShdw blurRad="38100" dist="38100" dir="2700000" algn="tl">
                    <a:srgbClr val="C0C0C0"/>
                  </a:outerShdw>
                </a:effectLst>
                <a:latin typeface="Arial" pitchFamily="34" charset="0"/>
              </a:rPr>
              <a:t>E INTENSIDADES</a:t>
            </a:r>
            <a:endParaRPr lang="es-ES_tradnl" sz="4400">
              <a:solidFill>
                <a:srgbClr val="000000"/>
              </a:solidFill>
              <a:latin typeface="Arial" pitchFamily="34" charset="0"/>
            </a:endParaRPr>
          </a:p>
        </p:txBody>
      </p:sp>
      <p:sp>
        <p:nvSpPr>
          <p:cNvPr id="34820"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42" name="Object 2"/>
          <p:cNvGraphicFramePr>
            <a:graphicFrameLocks noChangeAspect="1"/>
          </p:cNvGraphicFramePr>
          <p:nvPr/>
        </p:nvGraphicFramePr>
        <p:xfrm>
          <a:off x="1905000" y="2057400"/>
          <a:ext cx="5429250" cy="4538663"/>
        </p:xfrm>
        <a:graphic>
          <a:graphicData uri="http://schemas.openxmlformats.org/presentationml/2006/ole">
            <mc:AlternateContent xmlns:mc="http://schemas.openxmlformats.org/markup-compatibility/2006">
              <mc:Choice xmlns:v="urn:schemas-microsoft-com:vml" Requires="v">
                <p:oleObj spid="_x0000_s139267" r:id="rId3" imgW="5837400" imgH="9094680" progId="">
                  <p:embed/>
                </p:oleObj>
              </mc:Choice>
              <mc:Fallback>
                <p:oleObj r:id="rId3" imgW="5837400" imgH="909468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l="1384" t="47086"/>
                      <a:stretch>
                        <a:fillRect/>
                      </a:stretch>
                    </p:blipFill>
                    <p:spPr bwMode="auto">
                      <a:xfrm>
                        <a:off x="1905000" y="2057400"/>
                        <a:ext cx="5429250" cy="4538663"/>
                      </a:xfrm>
                      <a:prstGeom prst="rect">
                        <a:avLst/>
                      </a:prstGeom>
                      <a:solidFill>
                        <a:srgbClr val="FAF9DA"/>
                      </a:solidFill>
                      <a:ln w="76200" cmpd="tri">
                        <a:solidFill>
                          <a:srgbClr val="FF9900"/>
                        </a:solidFill>
                        <a:miter lim="800000"/>
                        <a:headEnd/>
                        <a:tailEnd/>
                      </a:ln>
                    </p:spPr>
                  </p:pic>
                </p:oleObj>
              </mc:Fallback>
            </mc:AlternateContent>
          </a:graphicData>
        </a:graphic>
      </p:graphicFrame>
      <p:sp>
        <p:nvSpPr>
          <p:cNvPr id="35843" name="Rectangle 3"/>
          <p:cNvSpPr>
            <a:spLocks noChangeArrowheads="1"/>
          </p:cNvSpPr>
          <p:nvPr/>
        </p:nvSpPr>
        <p:spPr bwMode="auto">
          <a:xfrm>
            <a:off x="1981200" y="990600"/>
            <a:ext cx="5257800" cy="6858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NATURALEZA DE LAS TENSIONES</a:t>
            </a:r>
            <a:br>
              <a:rPr lang="es-ES" sz="2000">
                <a:solidFill>
                  <a:srgbClr val="B75B00"/>
                </a:solidFill>
                <a:effectLst>
                  <a:outerShdw blurRad="38100" dist="38100" dir="2700000" algn="tl">
                    <a:srgbClr val="C0C0C0"/>
                  </a:outerShdw>
                </a:effectLst>
                <a:latin typeface="Arial" pitchFamily="34" charset="0"/>
              </a:rPr>
            </a:br>
            <a:r>
              <a:rPr lang="es-ES" sz="2000">
                <a:solidFill>
                  <a:srgbClr val="B75B00"/>
                </a:solidFill>
                <a:effectLst>
                  <a:outerShdw blurRad="38100" dist="38100" dir="2700000" algn="tl">
                    <a:srgbClr val="C0C0C0"/>
                  </a:outerShdw>
                </a:effectLst>
                <a:latin typeface="Arial" pitchFamily="34" charset="0"/>
              </a:rPr>
              <a:t>E INTENSIDADES</a:t>
            </a:r>
            <a:endParaRPr lang="es-ES_tradnl" sz="4400">
              <a:solidFill>
                <a:srgbClr val="000000"/>
              </a:solidFill>
              <a:latin typeface="Arial" pitchFamily="34" charset="0"/>
            </a:endParaRPr>
          </a:p>
        </p:txBody>
      </p:sp>
      <p:sp>
        <p:nvSpPr>
          <p:cNvPr id="35844"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890" name="Object 2"/>
          <p:cNvGraphicFramePr>
            <a:graphicFrameLocks noChangeAspect="1"/>
          </p:cNvGraphicFramePr>
          <p:nvPr/>
        </p:nvGraphicFramePr>
        <p:xfrm>
          <a:off x="1676400" y="2590800"/>
          <a:ext cx="5780088" cy="3048000"/>
        </p:xfrm>
        <a:graphic>
          <a:graphicData uri="http://schemas.openxmlformats.org/presentationml/2006/ole">
            <mc:AlternateContent xmlns:mc="http://schemas.openxmlformats.org/markup-compatibility/2006">
              <mc:Choice xmlns:v="urn:schemas-microsoft-com:vml" Requires="v">
                <p:oleObj spid="_x0000_s140291" r:id="rId3" imgW="5780160" imgH="7494480" progId="">
                  <p:embed/>
                </p:oleObj>
              </mc:Choice>
              <mc:Fallback>
                <p:oleObj r:id="rId3" imgW="5780160" imgH="749448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t="5084" b="54247"/>
                      <a:stretch>
                        <a:fillRect/>
                      </a:stretch>
                    </p:blipFill>
                    <p:spPr bwMode="auto">
                      <a:xfrm>
                        <a:off x="1676400" y="2590800"/>
                        <a:ext cx="5780088" cy="3048000"/>
                      </a:xfrm>
                      <a:prstGeom prst="rect">
                        <a:avLst/>
                      </a:prstGeom>
                      <a:solidFill>
                        <a:srgbClr val="FAF9DA">
                          <a:alpha val="50000"/>
                        </a:srgbClr>
                      </a:solidFill>
                      <a:ln w="76200" cmpd="tri">
                        <a:solidFill>
                          <a:srgbClr val="990000"/>
                        </a:solidFill>
                        <a:miter lim="800000"/>
                        <a:headEnd/>
                        <a:tailEnd/>
                      </a:ln>
                    </p:spPr>
                  </p:pic>
                </p:oleObj>
              </mc:Fallback>
            </mc:AlternateContent>
          </a:graphicData>
        </a:graphic>
      </p:graphicFrame>
      <p:sp>
        <p:nvSpPr>
          <p:cNvPr id="37891" name="Rectangle 3"/>
          <p:cNvSpPr>
            <a:spLocks noChangeArrowheads="1"/>
          </p:cNvSpPr>
          <p:nvPr/>
        </p:nvSpPr>
        <p:spPr bwMode="auto">
          <a:xfrm>
            <a:off x="1981200" y="990600"/>
            <a:ext cx="5257800" cy="6858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CONDUCTORES Y CONEXIONES</a:t>
            </a:r>
            <a:endParaRPr lang="es-ES_tradnl" sz="4400">
              <a:solidFill>
                <a:srgbClr val="000000"/>
              </a:solidFill>
              <a:latin typeface="Arial" pitchFamily="34" charset="0"/>
            </a:endParaRPr>
          </a:p>
        </p:txBody>
      </p:sp>
      <p:sp>
        <p:nvSpPr>
          <p:cNvPr id="37892"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14" name="Object 2"/>
          <p:cNvGraphicFramePr>
            <a:graphicFrameLocks noChangeAspect="1"/>
          </p:cNvGraphicFramePr>
          <p:nvPr/>
        </p:nvGraphicFramePr>
        <p:xfrm>
          <a:off x="1676400" y="2362200"/>
          <a:ext cx="5780088" cy="3989388"/>
        </p:xfrm>
        <a:graphic>
          <a:graphicData uri="http://schemas.openxmlformats.org/presentationml/2006/ole">
            <mc:AlternateContent xmlns:mc="http://schemas.openxmlformats.org/markup-compatibility/2006">
              <mc:Choice xmlns:v="urn:schemas-microsoft-com:vml" Requires="v">
                <p:oleObj spid="_x0000_s141315" r:id="rId3" imgW="5780160" imgH="7494480" progId="">
                  <p:embed/>
                </p:oleObj>
              </mc:Choice>
              <mc:Fallback>
                <p:oleObj r:id="rId3" imgW="5780160" imgH="749448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t="46770"/>
                      <a:stretch>
                        <a:fillRect/>
                      </a:stretch>
                    </p:blipFill>
                    <p:spPr bwMode="auto">
                      <a:xfrm>
                        <a:off x="1676400" y="2362200"/>
                        <a:ext cx="5780088" cy="3989388"/>
                      </a:xfrm>
                      <a:prstGeom prst="rect">
                        <a:avLst/>
                      </a:prstGeom>
                      <a:solidFill>
                        <a:srgbClr val="FAF9DA">
                          <a:alpha val="50000"/>
                        </a:srgbClr>
                      </a:solidFill>
                      <a:ln w="76200" cmpd="tri">
                        <a:solidFill>
                          <a:srgbClr val="990000"/>
                        </a:solidFill>
                        <a:miter lim="800000"/>
                        <a:headEnd/>
                        <a:tailEnd/>
                      </a:ln>
                    </p:spPr>
                  </p:pic>
                </p:oleObj>
              </mc:Fallback>
            </mc:AlternateContent>
          </a:graphicData>
        </a:graphic>
      </p:graphicFrame>
      <p:sp>
        <p:nvSpPr>
          <p:cNvPr id="38918" name="Rectangle 6"/>
          <p:cNvSpPr>
            <a:spLocks noChangeArrowheads="1"/>
          </p:cNvSpPr>
          <p:nvPr/>
        </p:nvSpPr>
        <p:spPr bwMode="auto">
          <a:xfrm>
            <a:off x="1981200" y="990600"/>
            <a:ext cx="5257800" cy="6858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CONDUCTORES Y CONEXIONES</a:t>
            </a:r>
            <a:endParaRPr lang="es-ES_tradnl" sz="4400">
              <a:solidFill>
                <a:srgbClr val="000000"/>
              </a:solidFill>
              <a:latin typeface="Arial" pitchFamily="34" charset="0"/>
            </a:endParaRPr>
          </a:p>
        </p:txBody>
      </p:sp>
      <p:sp>
        <p:nvSpPr>
          <p:cNvPr id="38919" name="Rectangle 7"/>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38" name="Object 2"/>
          <p:cNvGraphicFramePr>
            <a:graphicFrameLocks noChangeAspect="1"/>
          </p:cNvGraphicFramePr>
          <p:nvPr/>
        </p:nvGraphicFramePr>
        <p:xfrm>
          <a:off x="1752600" y="1981200"/>
          <a:ext cx="5761038" cy="4648200"/>
        </p:xfrm>
        <a:graphic>
          <a:graphicData uri="http://schemas.openxmlformats.org/presentationml/2006/ole">
            <mc:AlternateContent xmlns:mc="http://schemas.openxmlformats.org/markup-compatibility/2006">
              <mc:Choice xmlns:v="urn:schemas-microsoft-com:vml" Requires="v">
                <p:oleObj spid="_x0000_s142339" r:id="rId3" imgW="5837400" imgH="9094680" progId="">
                  <p:embed/>
                </p:oleObj>
              </mc:Choice>
              <mc:Fallback>
                <p:oleObj r:id="rId3" imgW="5837400" imgH="909468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l="1305" t="4189" b="44702"/>
                      <a:stretch>
                        <a:fillRect/>
                      </a:stretch>
                    </p:blipFill>
                    <p:spPr bwMode="auto">
                      <a:xfrm>
                        <a:off x="1752600" y="1981200"/>
                        <a:ext cx="5761038" cy="4648200"/>
                      </a:xfrm>
                      <a:prstGeom prst="rect">
                        <a:avLst/>
                      </a:prstGeom>
                      <a:solidFill>
                        <a:srgbClr val="FAF9DA">
                          <a:alpha val="50000"/>
                        </a:srgbClr>
                      </a:solidFill>
                      <a:ln w="76200" cmpd="tri">
                        <a:solidFill>
                          <a:srgbClr val="990000"/>
                        </a:solidFill>
                        <a:miter lim="800000"/>
                        <a:headEnd/>
                        <a:tailEnd/>
                      </a:ln>
                    </p:spPr>
                  </p:pic>
                </p:oleObj>
              </mc:Fallback>
            </mc:AlternateContent>
          </a:graphicData>
        </a:graphic>
      </p:graphicFrame>
      <p:sp>
        <p:nvSpPr>
          <p:cNvPr id="39939" name="Rectangle 3"/>
          <p:cNvSpPr>
            <a:spLocks noChangeArrowheads="1"/>
          </p:cNvSpPr>
          <p:nvPr/>
        </p:nvSpPr>
        <p:spPr bwMode="auto">
          <a:xfrm>
            <a:off x="1981200" y="990600"/>
            <a:ext cx="5257800" cy="6858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ELEMENTOS GENERALES DE</a:t>
            </a:r>
            <a:br>
              <a:rPr lang="es-ES" sz="2000">
                <a:solidFill>
                  <a:srgbClr val="B75B00"/>
                </a:solidFill>
                <a:effectLst>
                  <a:outerShdw blurRad="38100" dist="38100" dir="2700000" algn="tl">
                    <a:srgbClr val="C0C0C0"/>
                  </a:outerShdw>
                </a:effectLst>
                <a:latin typeface="Arial" pitchFamily="34" charset="0"/>
              </a:rPr>
            </a:br>
            <a:r>
              <a:rPr lang="es-ES" sz="2000">
                <a:solidFill>
                  <a:srgbClr val="B75B00"/>
                </a:solidFill>
                <a:effectLst>
                  <a:outerShdw blurRad="38100" dist="38100" dir="2700000" algn="tl">
                    <a:srgbClr val="C0C0C0"/>
                  </a:outerShdw>
                </a:effectLst>
                <a:latin typeface="Arial" pitchFamily="34" charset="0"/>
              </a:rPr>
              <a:t>UN CIRCUITO</a:t>
            </a:r>
            <a:endParaRPr lang="es-ES_tradnl" sz="4400">
              <a:solidFill>
                <a:srgbClr val="000000"/>
              </a:solidFill>
              <a:latin typeface="Arial" pitchFamily="34" charset="0"/>
            </a:endParaRPr>
          </a:p>
        </p:txBody>
      </p:sp>
      <p:sp>
        <p:nvSpPr>
          <p:cNvPr id="39940"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2" name="Object 2"/>
          <p:cNvGraphicFramePr>
            <a:graphicFrameLocks noChangeAspect="1"/>
          </p:cNvGraphicFramePr>
          <p:nvPr/>
        </p:nvGraphicFramePr>
        <p:xfrm>
          <a:off x="1676400" y="2286000"/>
          <a:ext cx="5761038" cy="3962400"/>
        </p:xfrm>
        <a:graphic>
          <a:graphicData uri="http://schemas.openxmlformats.org/presentationml/2006/ole">
            <mc:AlternateContent xmlns:mc="http://schemas.openxmlformats.org/markup-compatibility/2006">
              <mc:Choice xmlns:v="urn:schemas-microsoft-com:vml" Requires="v">
                <p:oleObj spid="_x0000_s143363" r:id="rId3" imgW="5837400" imgH="9094680" progId="">
                  <p:embed/>
                </p:oleObj>
              </mc:Choice>
              <mc:Fallback>
                <p:oleObj r:id="rId3" imgW="5837400" imgH="909468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l="1306" t="55594" b="838"/>
                      <a:stretch>
                        <a:fillRect/>
                      </a:stretch>
                    </p:blipFill>
                    <p:spPr bwMode="auto">
                      <a:xfrm>
                        <a:off x="1676400" y="2286000"/>
                        <a:ext cx="5761038" cy="3962400"/>
                      </a:xfrm>
                      <a:prstGeom prst="rect">
                        <a:avLst/>
                      </a:prstGeom>
                      <a:solidFill>
                        <a:srgbClr val="FAF9DA">
                          <a:alpha val="50000"/>
                        </a:srgbClr>
                      </a:solidFill>
                      <a:ln w="76200" cmpd="tri">
                        <a:solidFill>
                          <a:srgbClr val="990000"/>
                        </a:solidFill>
                        <a:miter lim="800000"/>
                        <a:headEnd/>
                        <a:tailEnd/>
                      </a:ln>
                    </p:spPr>
                  </p:pic>
                </p:oleObj>
              </mc:Fallback>
            </mc:AlternateContent>
          </a:graphicData>
        </a:graphic>
      </p:graphicFrame>
      <p:sp>
        <p:nvSpPr>
          <p:cNvPr id="40963" name="Rectangle 3"/>
          <p:cNvSpPr>
            <a:spLocks noChangeArrowheads="1"/>
          </p:cNvSpPr>
          <p:nvPr/>
        </p:nvSpPr>
        <p:spPr bwMode="auto">
          <a:xfrm>
            <a:off x="1981200" y="990600"/>
            <a:ext cx="5257800" cy="6858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ELEMENTOS GENERALES DE</a:t>
            </a:r>
            <a:br>
              <a:rPr lang="es-ES" sz="2000">
                <a:solidFill>
                  <a:srgbClr val="B75B00"/>
                </a:solidFill>
                <a:effectLst>
                  <a:outerShdw blurRad="38100" dist="38100" dir="2700000" algn="tl">
                    <a:srgbClr val="C0C0C0"/>
                  </a:outerShdw>
                </a:effectLst>
                <a:latin typeface="Arial" pitchFamily="34" charset="0"/>
              </a:rPr>
            </a:br>
            <a:r>
              <a:rPr lang="es-ES" sz="2000">
                <a:solidFill>
                  <a:srgbClr val="B75B00"/>
                </a:solidFill>
                <a:effectLst>
                  <a:outerShdw blurRad="38100" dist="38100" dir="2700000" algn="tl">
                    <a:srgbClr val="C0C0C0"/>
                  </a:outerShdw>
                </a:effectLst>
                <a:latin typeface="Arial" pitchFamily="34" charset="0"/>
              </a:rPr>
              <a:t>UN CIRCUITO</a:t>
            </a:r>
            <a:endParaRPr lang="es-ES_tradnl" sz="4400">
              <a:solidFill>
                <a:srgbClr val="000000"/>
              </a:solidFill>
              <a:latin typeface="Arial" pitchFamily="34" charset="0"/>
            </a:endParaRPr>
          </a:p>
        </p:txBody>
      </p:sp>
      <p:sp>
        <p:nvSpPr>
          <p:cNvPr id="40964"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986" name="Object 2"/>
          <p:cNvGraphicFramePr>
            <a:graphicFrameLocks noChangeAspect="1"/>
          </p:cNvGraphicFramePr>
          <p:nvPr/>
        </p:nvGraphicFramePr>
        <p:xfrm>
          <a:off x="1676400" y="1981200"/>
          <a:ext cx="5780088" cy="4648200"/>
        </p:xfrm>
        <a:graphic>
          <a:graphicData uri="http://schemas.openxmlformats.org/presentationml/2006/ole">
            <mc:AlternateContent xmlns:mc="http://schemas.openxmlformats.org/markup-compatibility/2006">
              <mc:Choice xmlns:v="urn:schemas-microsoft-com:vml" Requires="v">
                <p:oleObj spid="_x0000_s144387" r:id="rId3" imgW="5780160" imgH="9094680" progId="">
                  <p:embed/>
                </p:oleObj>
              </mc:Choice>
              <mc:Fallback>
                <p:oleObj r:id="rId3" imgW="5780160" imgH="909468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t="4189" b="44702"/>
                      <a:stretch>
                        <a:fillRect/>
                      </a:stretch>
                    </p:blipFill>
                    <p:spPr bwMode="auto">
                      <a:xfrm>
                        <a:off x="1676400" y="1981200"/>
                        <a:ext cx="5780088" cy="4648200"/>
                      </a:xfrm>
                      <a:prstGeom prst="rect">
                        <a:avLst/>
                      </a:prstGeom>
                      <a:solidFill>
                        <a:srgbClr val="FAF9DA">
                          <a:alpha val="50000"/>
                        </a:srgbClr>
                      </a:solidFill>
                      <a:ln w="76200" cmpd="tri">
                        <a:solidFill>
                          <a:srgbClr val="990000"/>
                        </a:solidFill>
                        <a:miter lim="800000"/>
                        <a:headEnd/>
                        <a:tailEnd/>
                      </a:ln>
                    </p:spPr>
                  </p:pic>
                </p:oleObj>
              </mc:Fallback>
            </mc:AlternateContent>
          </a:graphicData>
        </a:graphic>
      </p:graphicFrame>
      <p:sp>
        <p:nvSpPr>
          <p:cNvPr id="41987" name="Rectangle 3"/>
          <p:cNvSpPr>
            <a:spLocks noChangeArrowheads="1"/>
          </p:cNvSpPr>
          <p:nvPr/>
        </p:nvSpPr>
        <p:spPr bwMode="auto">
          <a:xfrm>
            <a:off x="1981200" y="990600"/>
            <a:ext cx="5257800" cy="6858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ELEMENTOS MECÁNICOS</a:t>
            </a:r>
            <a:br>
              <a:rPr lang="es-ES" sz="2000">
                <a:solidFill>
                  <a:srgbClr val="B75B00"/>
                </a:solidFill>
                <a:effectLst>
                  <a:outerShdw blurRad="38100" dist="38100" dir="2700000" algn="tl">
                    <a:srgbClr val="C0C0C0"/>
                  </a:outerShdw>
                </a:effectLst>
                <a:latin typeface="Arial" pitchFamily="34" charset="0"/>
              </a:rPr>
            </a:br>
            <a:r>
              <a:rPr lang="es-ES" sz="2000">
                <a:solidFill>
                  <a:srgbClr val="B75B00"/>
                </a:solidFill>
                <a:effectLst>
                  <a:outerShdw blurRad="38100" dist="38100" dir="2700000" algn="tl">
                    <a:srgbClr val="C0C0C0"/>
                  </a:outerShdw>
                </a:effectLst>
                <a:latin typeface="Arial" pitchFamily="34" charset="0"/>
              </a:rPr>
              <a:t>DE CONEXIÓN</a:t>
            </a:r>
            <a:endParaRPr lang="es-ES_tradnl" sz="4400">
              <a:solidFill>
                <a:srgbClr val="000000"/>
              </a:solidFill>
              <a:latin typeface="Arial" pitchFamily="34" charset="0"/>
            </a:endParaRPr>
          </a:p>
        </p:txBody>
      </p:sp>
      <p:sp>
        <p:nvSpPr>
          <p:cNvPr id="41988"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010" name="Object 2"/>
          <p:cNvGraphicFramePr>
            <a:graphicFrameLocks noChangeAspect="1"/>
          </p:cNvGraphicFramePr>
          <p:nvPr/>
        </p:nvGraphicFramePr>
        <p:xfrm>
          <a:off x="1600200" y="2362200"/>
          <a:ext cx="5638800" cy="3886200"/>
        </p:xfrm>
        <a:graphic>
          <a:graphicData uri="http://schemas.openxmlformats.org/presentationml/2006/ole">
            <mc:AlternateContent xmlns:mc="http://schemas.openxmlformats.org/markup-compatibility/2006">
              <mc:Choice xmlns:v="urn:schemas-microsoft-com:vml" Requires="v">
                <p:oleObj spid="_x0000_s145411" r:id="rId3" imgW="5780160" imgH="9094680" progId="">
                  <p:embed/>
                </p:oleObj>
              </mc:Choice>
              <mc:Fallback>
                <p:oleObj r:id="rId3" imgW="5780160" imgH="909468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l="1318" t="56136" r="1126" b="1135"/>
                      <a:stretch>
                        <a:fillRect/>
                      </a:stretch>
                    </p:blipFill>
                    <p:spPr bwMode="auto">
                      <a:xfrm>
                        <a:off x="1600200" y="2362200"/>
                        <a:ext cx="5638800" cy="3886200"/>
                      </a:xfrm>
                      <a:prstGeom prst="rect">
                        <a:avLst/>
                      </a:prstGeom>
                      <a:solidFill>
                        <a:srgbClr val="FAF9DA">
                          <a:alpha val="50000"/>
                        </a:srgbClr>
                      </a:solidFill>
                      <a:ln w="76200" cmpd="tri">
                        <a:solidFill>
                          <a:srgbClr val="990000"/>
                        </a:solidFill>
                        <a:miter lim="800000"/>
                        <a:headEnd/>
                        <a:tailEnd/>
                      </a:ln>
                    </p:spPr>
                  </p:pic>
                </p:oleObj>
              </mc:Fallback>
            </mc:AlternateContent>
          </a:graphicData>
        </a:graphic>
      </p:graphicFrame>
      <p:sp>
        <p:nvSpPr>
          <p:cNvPr id="43011" name="Rectangle 3"/>
          <p:cNvSpPr>
            <a:spLocks noChangeArrowheads="1"/>
          </p:cNvSpPr>
          <p:nvPr/>
        </p:nvSpPr>
        <p:spPr bwMode="auto">
          <a:xfrm>
            <a:off x="1981200" y="990600"/>
            <a:ext cx="5257800" cy="6858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ELEMENTOS MECÁNICOS</a:t>
            </a:r>
            <a:br>
              <a:rPr lang="es-ES" sz="2000">
                <a:solidFill>
                  <a:srgbClr val="B75B00"/>
                </a:solidFill>
                <a:effectLst>
                  <a:outerShdw blurRad="38100" dist="38100" dir="2700000" algn="tl">
                    <a:srgbClr val="C0C0C0"/>
                  </a:outerShdw>
                </a:effectLst>
                <a:latin typeface="Arial" pitchFamily="34" charset="0"/>
              </a:rPr>
            </a:br>
            <a:r>
              <a:rPr lang="es-ES" sz="2000">
                <a:solidFill>
                  <a:srgbClr val="B75B00"/>
                </a:solidFill>
                <a:effectLst>
                  <a:outerShdw blurRad="38100" dist="38100" dir="2700000" algn="tl">
                    <a:srgbClr val="C0C0C0"/>
                  </a:outerShdw>
                </a:effectLst>
                <a:latin typeface="Arial" pitchFamily="34" charset="0"/>
              </a:rPr>
              <a:t>DE CONEXIÓN</a:t>
            </a:r>
            <a:endParaRPr lang="es-ES_tradnl" sz="4400">
              <a:solidFill>
                <a:srgbClr val="000000"/>
              </a:solidFill>
              <a:latin typeface="Arial" pitchFamily="34" charset="0"/>
            </a:endParaRPr>
          </a:p>
        </p:txBody>
      </p:sp>
      <p:sp>
        <p:nvSpPr>
          <p:cNvPr id="43012"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034" name="Object 2"/>
          <p:cNvGraphicFramePr>
            <a:graphicFrameLocks noChangeAspect="1"/>
          </p:cNvGraphicFramePr>
          <p:nvPr/>
        </p:nvGraphicFramePr>
        <p:xfrm>
          <a:off x="1676400" y="2362200"/>
          <a:ext cx="5715000" cy="3886200"/>
        </p:xfrm>
        <a:graphic>
          <a:graphicData uri="http://schemas.openxmlformats.org/presentationml/2006/ole">
            <mc:AlternateContent xmlns:mc="http://schemas.openxmlformats.org/markup-compatibility/2006">
              <mc:Choice xmlns:v="urn:schemas-microsoft-com:vml" Requires="v">
                <p:oleObj spid="_x0000_s146435" r:id="rId3" imgW="5837400" imgH="9094680" progId="">
                  <p:embed/>
                </p:oleObj>
              </mc:Choice>
              <mc:Fallback>
                <p:oleObj r:id="rId3" imgW="5837400" imgH="909468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l="1308" t="4189" r="789" b="53081"/>
                      <a:stretch>
                        <a:fillRect/>
                      </a:stretch>
                    </p:blipFill>
                    <p:spPr bwMode="auto">
                      <a:xfrm>
                        <a:off x="1676400" y="2362200"/>
                        <a:ext cx="5715000" cy="3886200"/>
                      </a:xfrm>
                      <a:prstGeom prst="rect">
                        <a:avLst/>
                      </a:prstGeom>
                      <a:solidFill>
                        <a:srgbClr val="FAF9DA">
                          <a:alpha val="50000"/>
                        </a:srgbClr>
                      </a:solidFill>
                      <a:ln w="76200" cmpd="tri">
                        <a:solidFill>
                          <a:srgbClr val="990000"/>
                        </a:solidFill>
                        <a:miter lim="800000"/>
                        <a:headEnd/>
                        <a:tailEnd/>
                      </a:ln>
                    </p:spPr>
                  </p:pic>
                </p:oleObj>
              </mc:Fallback>
            </mc:AlternateContent>
          </a:graphicData>
        </a:graphic>
      </p:graphicFrame>
      <p:sp>
        <p:nvSpPr>
          <p:cNvPr id="44035" name="Rectangle 3"/>
          <p:cNvSpPr>
            <a:spLocks noChangeArrowheads="1"/>
          </p:cNvSpPr>
          <p:nvPr/>
        </p:nvSpPr>
        <p:spPr bwMode="auto">
          <a:xfrm>
            <a:off x="1981200" y="990600"/>
            <a:ext cx="5257800" cy="6858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ELEMENTOS MECÁNICOS</a:t>
            </a:r>
            <a:br>
              <a:rPr lang="es-ES" sz="2000">
                <a:solidFill>
                  <a:srgbClr val="B75B00"/>
                </a:solidFill>
                <a:effectLst>
                  <a:outerShdw blurRad="38100" dist="38100" dir="2700000" algn="tl">
                    <a:srgbClr val="C0C0C0"/>
                  </a:outerShdw>
                </a:effectLst>
                <a:latin typeface="Arial" pitchFamily="34" charset="0"/>
              </a:rPr>
            </a:br>
            <a:r>
              <a:rPr lang="es-ES" sz="2000">
                <a:solidFill>
                  <a:srgbClr val="B75B00"/>
                </a:solidFill>
                <a:effectLst>
                  <a:outerShdw blurRad="38100" dist="38100" dir="2700000" algn="tl">
                    <a:srgbClr val="C0C0C0"/>
                  </a:outerShdw>
                </a:effectLst>
                <a:latin typeface="Arial" pitchFamily="34" charset="0"/>
              </a:rPr>
              <a:t>DE CONEXIÓN (manibra y protección)</a:t>
            </a:r>
            <a:endParaRPr lang="es-ES_tradnl" sz="4400">
              <a:solidFill>
                <a:srgbClr val="000000"/>
              </a:solidFill>
              <a:latin typeface="Arial" pitchFamily="34" charset="0"/>
            </a:endParaRPr>
          </a:p>
        </p:txBody>
      </p:sp>
      <p:sp>
        <p:nvSpPr>
          <p:cNvPr id="44036"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058" name="Object 2"/>
          <p:cNvGraphicFramePr>
            <a:graphicFrameLocks noChangeAspect="1"/>
          </p:cNvGraphicFramePr>
          <p:nvPr/>
        </p:nvGraphicFramePr>
        <p:xfrm>
          <a:off x="1676400" y="2743200"/>
          <a:ext cx="5715000" cy="2389188"/>
        </p:xfrm>
        <a:graphic>
          <a:graphicData uri="http://schemas.openxmlformats.org/presentationml/2006/ole">
            <mc:AlternateContent xmlns:mc="http://schemas.openxmlformats.org/markup-compatibility/2006">
              <mc:Choice xmlns:v="urn:schemas-microsoft-com:vml" Requires="v">
                <p:oleObj spid="_x0000_s147459" r:id="rId3" imgW="5837400" imgH="9094680" progId="">
                  <p:embed/>
                </p:oleObj>
              </mc:Choice>
              <mc:Fallback>
                <p:oleObj r:id="rId3" imgW="5837400" imgH="909468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l="1306" t="46919" r="789" b="26811"/>
                      <a:stretch>
                        <a:fillRect/>
                      </a:stretch>
                    </p:blipFill>
                    <p:spPr bwMode="auto">
                      <a:xfrm>
                        <a:off x="1676400" y="2743200"/>
                        <a:ext cx="5715000" cy="2389188"/>
                      </a:xfrm>
                      <a:prstGeom prst="rect">
                        <a:avLst/>
                      </a:prstGeom>
                      <a:solidFill>
                        <a:srgbClr val="FAF9DA">
                          <a:alpha val="50000"/>
                        </a:srgbClr>
                      </a:solidFill>
                      <a:ln w="76200" cmpd="tri">
                        <a:solidFill>
                          <a:srgbClr val="990000"/>
                        </a:solidFill>
                        <a:miter lim="800000"/>
                        <a:headEnd/>
                        <a:tailEnd/>
                      </a:ln>
                    </p:spPr>
                  </p:pic>
                </p:oleObj>
              </mc:Fallback>
            </mc:AlternateContent>
          </a:graphicData>
        </a:graphic>
      </p:graphicFrame>
      <p:sp>
        <p:nvSpPr>
          <p:cNvPr id="45059" name="Rectangle 3"/>
          <p:cNvSpPr>
            <a:spLocks noChangeArrowheads="1"/>
          </p:cNvSpPr>
          <p:nvPr/>
        </p:nvSpPr>
        <p:spPr bwMode="auto">
          <a:xfrm>
            <a:off x="1981200" y="990600"/>
            <a:ext cx="5257800" cy="6858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ELEMENTOS MECÁNICOS</a:t>
            </a:r>
            <a:br>
              <a:rPr lang="es-ES" sz="2000">
                <a:solidFill>
                  <a:srgbClr val="B75B00"/>
                </a:solidFill>
                <a:effectLst>
                  <a:outerShdw blurRad="38100" dist="38100" dir="2700000" algn="tl">
                    <a:srgbClr val="C0C0C0"/>
                  </a:outerShdw>
                </a:effectLst>
                <a:latin typeface="Arial" pitchFamily="34" charset="0"/>
              </a:rPr>
            </a:br>
            <a:r>
              <a:rPr lang="es-ES" sz="2000">
                <a:solidFill>
                  <a:srgbClr val="B75B00"/>
                </a:solidFill>
                <a:effectLst>
                  <a:outerShdw blurRad="38100" dist="38100" dir="2700000" algn="tl">
                    <a:srgbClr val="C0C0C0"/>
                  </a:outerShdw>
                </a:effectLst>
                <a:latin typeface="Arial" pitchFamily="34" charset="0"/>
              </a:rPr>
              <a:t>DE CONEXIÓN (manibra y protección)</a:t>
            </a:r>
            <a:endParaRPr lang="es-ES_tradnl" sz="4400">
              <a:solidFill>
                <a:srgbClr val="000000"/>
              </a:solidFill>
              <a:latin typeface="Arial" pitchFamily="34" charset="0"/>
            </a:endParaRPr>
          </a:p>
        </p:txBody>
      </p:sp>
      <p:sp>
        <p:nvSpPr>
          <p:cNvPr id="45060"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082" name="Object 2"/>
          <p:cNvGraphicFramePr>
            <a:graphicFrameLocks noChangeAspect="1"/>
          </p:cNvGraphicFramePr>
          <p:nvPr/>
        </p:nvGraphicFramePr>
        <p:xfrm>
          <a:off x="1676400" y="3048000"/>
          <a:ext cx="5715000" cy="2286000"/>
        </p:xfrm>
        <a:graphic>
          <a:graphicData uri="http://schemas.openxmlformats.org/presentationml/2006/ole">
            <mc:AlternateContent xmlns:mc="http://schemas.openxmlformats.org/markup-compatibility/2006">
              <mc:Choice xmlns:v="urn:schemas-microsoft-com:vml" Requires="v">
                <p:oleObj spid="_x0000_s148483" r:id="rId3" imgW="5837400" imgH="9094680" progId="">
                  <p:embed/>
                </p:oleObj>
              </mc:Choice>
              <mc:Fallback>
                <p:oleObj r:id="rId3" imgW="5837400" imgH="909468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l="1306" t="73730" r="789" b="1135"/>
                      <a:stretch>
                        <a:fillRect/>
                      </a:stretch>
                    </p:blipFill>
                    <p:spPr bwMode="auto">
                      <a:xfrm>
                        <a:off x="1676400" y="3048000"/>
                        <a:ext cx="5715000" cy="2286000"/>
                      </a:xfrm>
                      <a:prstGeom prst="rect">
                        <a:avLst/>
                      </a:prstGeom>
                      <a:solidFill>
                        <a:srgbClr val="FAF9DA">
                          <a:alpha val="50000"/>
                        </a:srgbClr>
                      </a:solidFill>
                      <a:ln w="76200" cmpd="tri">
                        <a:solidFill>
                          <a:srgbClr val="990000"/>
                        </a:solidFill>
                        <a:miter lim="800000"/>
                        <a:headEnd/>
                        <a:tailEnd/>
                      </a:ln>
                    </p:spPr>
                  </p:pic>
                </p:oleObj>
              </mc:Fallback>
            </mc:AlternateContent>
          </a:graphicData>
        </a:graphic>
      </p:graphicFrame>
      <p:sp>
        <p:nvSpPr>
          <p:cNvPr id="46083" name="Rectangle 3"/>
          <p:cNvSpPr>
            <a:spLocks noChangeArrowheads="1"/>
          </p:cNvSpPr>
          <p:nvPr/>
        </p:nvSpPr>
        <p:spPr bwMode="auto">
          <a:xfrm>
            <a:off x="1981200" y="990600"/>
            <a:ext cx="5257800" cy="6858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ELEMENTOS MECÁNICOS</a:t>
            </a:r>
            <a:br>
              <a:rPr lang="es-ES" sz="2000">
                <a:solidFill>
                  <a:srgbClr val="B75B00"/>
                </a:solidFill>
                <a:effectLst>
                  <a:outerShdw blurRad="38100" dist="38100" dir="2700000" algn="tl">
                    <a:srgbClr val="C0C0C0"/>
                  </a:outerShdw>
                </a:effectLst>
                <a:latin typeface="Arial" pitchFamily="34" charset="0"/>
              </a:rPr>
            </a:br>
            <a:r>
              <a:rPr lang="es-ES" sz="2000">
                <a:solidFill>
                  <a:srgbClr val="B75B00"/>
                </a:solidFill>
                <a:effectLst>
                  <a:outerShdw blurRad="38100" dist="38100" dir="2700000" algn="tl">
                    <a:srgbClr val="C0C0C0"/>
                  </a:outerShdw>
                </a:effectLst>
                <a:latin typeface="Arial" pitchFamily="34" charset="0"/>
              </a:rPr>
              <a:t>DE CONEXIÓN (manibra y protección)</a:t>
            </a:r>
            <a:endParaRPr lang="es-ES_tradnl" sz="4400">
              <a:solidFill>
                <a:srgbClr val="000000"/>
              </a:solidFill>
              <a:latin typeface="Arial" pitchFamily="34" charset="0"/>
            </a:endParaRPr>
          </a:p>
        </p:txBody>
      </p:sp>
      <p:sp>
        <p:nvSpPr>
          <p:cNvPr id="46084"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1981200" y="990600"/>
            <a:ext cx="5257800" cy="6858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ELEMENTOS MECÁNICOS</a:t>
            </a:r>
            <a:br>
              <a:rPr lang="es-ES" sz="2000">
                <a:solidFill>
                  <a:srgbClr val="B75B00"/>
                </a:solidFill>
                <a:effectLst>
                  <a:outerShdw blurRad="38100" dist="38100" dir="2700000" algn="tl">
                    <a:srgbClr val="C0C0C0"/>
                  </a:outerShdw>
                </a:effectLst>
                <a:latin typeface="Arial" pitchFamily="34" charset="0"/>
              </a:rPr>
            </a:br>
            <a:r>
              <a:rPr lang="es-ES" sz="2000">
                <a:solidFill>
                  <a:srgbClr val="B75B00"/>
                </a:solidFill>
                <a:effectLst>
                  <a:outerShdw blurRad="38100" dist="38100" dir="2700000" algn="tl">
                    <a:srgbClr val="C0C0C0"/>
                  </a:outerShdw>
                </a:effectLst>
                <a:latin typeface="Arial" pitchFamily="34" charset="0"/>
              </a:rPr>
              <a:t>DE CONEXIÓN (Accionamiento)</a:t>
            </a:r>
            <a:endParaRPr lang="es-ES_tradnl" sz="4400">
              <a:solidFill>
                <a:srgbClr val="000000"/>
              </a:solidFill>
              <a:latin typeface="Arial" pitchFamily="34" charset="0"/>
            </a:endParaRPr>
          </a:p>
        </p:txBody>
      </p:sp>
      <p:sp>
        <p:nvSpPr>
          <p:cNvPr id="47107" name="Rectangle 3"/>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graphicFrame>
        <p:nvGraphicFramePr>
          <p:cNvPr id="47109" name="Object 5"/>
          <p:cNvGraphicFramePr>
            <a:graphicFrameLocks noChangeAspect="1"/>
          </p:cNvGraphicFramePr>
          <p:nvPr/>
        </p:nvGraphicFramePr>
        <p:xfrm>
          <a:off x="1752600" y="2057400"/>
          <a:ext cx="5643563" cy="4267200"/>
        </p:xfrm>
        <a:graphic>
          <a:graphicData uri="http://schemas.openxmlformats.org/presentationml/2006/ole">
            <mc:AlternateContent xmlns:mc="http://schemas.openxmlformats.org/markup-compatibility/2006">
              <mc:Choice xmlns:v="urn:schemas-microsoft-com:vml" Requires="v">
                <p:oleObj spid="_x0000_s149508" r:id="rId3" imgW="5837400" imgH="9266400" progId="">
                  <p:embed/>
                </p:oleObj>
              </mc:Choice>
              <mc:Fallback>
                <p:oleObj r:id="rId3" imgW="5837400" imgH="9266400" progId="">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l="1332" t="4196" b="48811"/>
                      <a:stretch>
                        <a:fillRect/>
                      </a:stretch>
                    </p:blipFill>
                    <p:spPr bwMode="auto">
                      <a:xfrm>
                        <a:off x="1752600" y="2057400"/>
                        <a:ext cx="5643563" cy="4267200"/>
                      </a:xfrm>
                      <a:prstGeom prst="rect">
                        <a:avLst/>
                      </a:prstGeom>
                      <a:solidFill>
                        <a:srgbClr val="FAF9DA">
                          <a:alpha val="50000"/>
                        </a:srgbClr>
                      </a:solidFill>
                      <a:ln w="76200" cmpd="tri">
                        <a:solidFill>
                          <a:srgbClr val="990000"/>
                        </a:solidFill>
                        <a:miter lim="800000"/>
                        <a:headEnd/>
                        <a:tailEnd/>
                      </a:ln>
                    </p:spPr>
                  </p:pic>
                </p:oleObj>
              </mc:Fallback>
            </mc:AlternateContent>
          </a:graphicData>
        </a:graphic>
      </p:graphicFrame>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30" name="Object 2"/>
          <p:cNvGraphicFramePr>
            <a:graphicFrameLocks noChangeAspect="1"/>
          </p:cNvGraphicFramePr>
          <p:nvPr/>
        </p:nvGraphicFramePr>
        <p:xfrm>
          <a:off x="1752600" y="2209800"/>
          <a:ext cx="5643563" cy="4356100"/>
        </p:xfrm>
        <a:graphic>
          <a:graphicData uri="http://schemas.openxmlformats.org/presentationml/2006/ole">
            <mc:AlternateContent xmlns:mc="http://schemas.openxmlformats.org/markup-compatibility/2006">
              <mc:Choice xmlns:v="urn:schemas-microsoft-com:vml" Requires="v">
                <p:oleObj spid="_x0000_s150531" r:id="rId3" imgW="5837400" imgH="9266400" progId="">
                  <p:embed/>
                </p:oleObj>
              </mc:Choice>
              <mc:Fallback>
                <p:oleObj r:id="rId3" imgW="5837400" imgH="926640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l="1332" t="52028"/>
                      <a:stretch>
                        <a:fillRect/>
                      </a:stretch>
                    </p:blipFill>
                    <p:spPr bwMode="auto">
                      <a:xfrm>
                        <a:off x="1752600" y="2209800"/>
                        <a:ext cx="5643563" cy="4356100"/>
                      </a:xfrm>
                      <a:prstGeom prst="rect">
                        <a:avLst/>
                      </a:prstGeom>
                      <a:solidFill>
                        <a:srgbClr val="FAF9DA">
                          <a:alpha val="50000"/>
                        </a:srgbClr>
                      </a:solidFill>
                      <a:ln w="76200" cmpd="tri">
                        <a:solidFill>
                          <a:srgbClr val="990000"/>
                        </a:solidFill>
                        <a:miter lim="800000"/>
                        <a:headEnd/>
                        <a:tailEnd/>
                      </a:ln>
                    </p:spPr>
                  </p:pic>
                </p:oleObj>
              </mc:Fallback>
            </mc:AlternateContent>
          </a:graphicData>
        </a:graphic>
      </p:graphicFrame>
      <p:sp>
        <p:nvSpPr>
          <p:cNvPr id="48131" name="Rectangle 3"/>
          <p:cNvSpPr>
            <a:spLocks noChangeArrowheads="1"/>
          </p:cNvSpPr>
          <p:nvPr/>
        </p:nvSpPr>
        <p:spPr bwMode="auto">
          <a:xfrm>
            <a:off x="1981200" y="990600"/>
            <a:ext cx="5257800" cy="6858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ELEMENTOS MECÁNICOS</a:t>
            </a:r>
            <a:br>
              <a:rPr lang="es-ES" sz="2000">
                <a:solidFill>
                  <a:srgbClr val="B75B00"/>
                </a:solidFill>
                <a:effectLst>
                  <a:outerShdw blurRad="38100" dist="38100" dir="2700000" algn="tl">
                    <a:srgbClr val="C0C0C0"/>
                  </a:outerShdw>
                </a:effectLst>
                <a:latin typeface="Arial" pitchFamily="34" charset="0"/>
              </a:rPr>
            </a:br>
            <a:r>
              <a:rPr lang="es-ES" sz="2000">
                <a:solidFill>
                  <a:srgbClr val="B75B00"/>
                </a:solidFill>
                <a:effectLst>
                  <a:outerShdw blurRad="38100" dist="38100" dir="2700000" algn="tl">
                    <a:srgbClr val="C0C0C0"/>
                  </a:outerShdw>
                </a:effectLst>
                <a:latin typeface="Arial" pitchFamily="34" charset="0"/>
              </a:rPr>
              <a:t>DE CONEXIÓN (Accionamiento)</a:t>
            </a:r>
            <a:endParaRPr lang="es-ES_tradnl" sz="4400">
              <a:solidFill>
                <a:srgbClr val="000000"/>
              </a:solidFill>
              <a:latin typeface="Arial" pitchFamily="34" charset="0"/>
            </a:endParaRPr>
          </a:p>
        </p:txBody>
      </p:sp>
      <p:sp>
        <p:nvSpPr>
          <p:cNvPr id="48132"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9154" name="Object 2"/>
          <p:cNvGraphicFramePr>
            <a:graphicFrameLocks noChangeAspect="1"/>
          </p:cNvGraphicFramePr>
          <p:nvPr/>
        </p:nvGraphicFramePr>
        <p:xfrm>
          <a:off x="1676400" y="2590800"/>
          <a:ext cx="5780088" cy="3124200"/>
        </p:xfrm>
        <a:graphic>
          <a:graphicData uri="http://schemas.openxmlformats.org/presentationml/2006/ole">
            <mc:AlternateContent xmlns:mc="http://schemas.openxmlformats.org/markup-compatibility/2006">
              <mc:Choice xmlns:v="urn:schemas-microsoft-com:vml" Requires="v">
                <p:oleObj spid="_x0000_s151555" r:id="rId3" imgW="5780160" imgH="6694560" progId="">
                  <p:embed/>
                </p:oleObj>
              </mc:Choice>
              <mc:Fallback>
                <p:oleObj r:id="rId3" imgW="5780160" imgH="669456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t="5453" b="47878"/>
                      <a:stretch>
                        <a:fillRect/>
                      </a:stretch>
                    </p:blipFill>
                    <p:spPr bwMode="auto">
                      <a:xfrm>
                        <a:off x="1676400" y="2590800"/>
                        <a:ext cx="5780088" cy="3124200"/>
                      </a:xfrm>
                      <a:prstGeom prst="rect">
                        <a:avLst/>
                      </a:prstGeom>
                      <a:solidFill>
                        <a:srgbClr val="FAF9DA">
                          <a:alpha val="50000"/>
                        </a:srgbClr>
                      </a:solidFill>
                      <a:ln w="76200" cmpd="tri">
                        <a:solidFill>
                          <a:srgbClr val="990000"/>
                        </a:solidFill>
                        <a:miter lim="800000"/>
                        <a:headEnd/>
                        <a:tailEnd/>
                      </a:ln>
                    </p:spPr>
                  </p:pic>
                </p:oleObj>
              </mc:Fallback>
            </mc:AlternateContent>
          </a:graphicData>
        </a:graphic>
      </p:graphicFrame>
      <p:sp>
        <p:nvSpPr>
          <p:cNvPr id="49155" name="Rectangle 3"/>
          <p:cNvSpPr>
            <a:spLocks noChangeArrowheads="1"/>
          </p:cNvSpPr>
          <p:nvPr/>
        </p:nvSpPr>
        <p:spPr bwMode="auto">
          <a:xfrm>
            <a:off x="1981200" y="990600"/>
            <a:ext cx="5257800" cy="6858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AUXILIARES MANUALES DE MANDO</a:t>
            </a:r>
            <a:endParaRPr lang="es-ES_tradnl" sz="4400">
              <a:solidFill>
                <a:srgbClr val="000000"/>
              </a:solidFill>
              <a:latin typeface="Arial" pitchFamily="34" charset="0"/>
            </a:endParaRPr>
          </a:p>
        </p:txBody>
      </p:sp>
      <p:sp>
        <p:nvSpPr>
          <p:cNvPr id="49156"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178" name="Object 2"/>
          <p:cNvGraphicFramePr>
            <a:graphicFrameLocks noChangeAspect="1"/>
          </p:cNvGraphicFramePr>
          <p:nvPr/>
        </p:nvGraphicFramePr>
        <p:xfrm>
          <a:off x="1687513" y="2667000"/>
          <a:ext cx="5780087" cy="3189288"/>
        </p:xfrm>
        <a:graphic>
          <a:graphicData uri="http://schemas.openxmlformats.org/presentationml/2006/ole">
            <mc:AlternateContent xmlns:mc="http://schemas.openxmlformats.org/markup-compatibility/2006">
              <mc:Choice xmlns:v="urn:schemas-microsoft-com:vml" Requires="v">
                <p:oleObj spid="_x0000_s152579" r:id="rId3" imgW="5780160" imgH="6694560" progId="">
                  <p:embed/>
                </p:oleObj>
              </mc:Choice>
              <mc:Fallback>
                <p:oleObj r:id="rId3" imgW="5780160" imgH="669456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t="52359"/>
                      <a:stretch>
                        <a:fillRect/>
                      </a:stretch>
                    </p:blipFill>
                    <p:spPr bwMode="auto">
                      <a:xfrm>
                        <a:off x="1687513" y="2667000"/>
                        <a:ext cx="5780087" cy="3189288"/>
                      </a:xfrm>
                      <a:prstGeom prst="rect">
                        <a:avLst/>
                      </a:prstGeom>
                      <a:solidFill>
                        <a:srgbClr val="FAF9DA">
                          <a:alpha val="50000"/>
                        </a:srgbClr>
                      </a:solidFill>
                      <a:ln w="76200" cmpd="tri">
                        <a:solidFill>
                          <a:srgbClr val="990000"/>
                        </a:solidFill>
                        <a:miter lim="800000"/>
                        <a:headEnd/>
                        <a:tailEnd/>
                      </a:ln>
                    </p:spPr>
                  </p:pic>
                </p:oleObj>
              </mc:Fallback>
            </mc:AlternateContent>
          </a:graphicData>
        </a:graphic>
      </p:graphicFrame>
      <p:sp>
        <p:nvSpPr>
          <p:cNvPr id="50179" name="Rectangle 3"/>
          <p:cNvSpPr>
            <a:spLocks noChangeArrowheads="1"/>
          </p:cNvSpPr>
          <p:nvPr/>
        </p:nvSpPr>
        <p:spPr bwMode="auto">
          <a:xfrm>
            <a:off x="1981200" y="990600"/>
            <a:ext cx="5257800" cy="6858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AUXILIARES MANUALES DE MANDO</a:t>
            </a:r>
            <a:endParaRPr lang="es-ES_tradnl" sz="4400">
              <a:solidFill>
                <a:srgbClr val="000000"/>
              </a:solidFill>
              <a:latin typeface="Arial" pitchFamily="34" charset="0"/>
            </a:endParaRPr>
          </a:p>
        </p:txBody>
      </p:sp>
      <p:sp>
        <p:nvSpPr>
          <p:cNvPr id="50180"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02" name="Object 2"/>
          <p:cNvGraphicFramePr>
            <a:graphicFrameLocks noChangeAspect="1"/>
          </p:cNvGraphicFramePr>
          <p:nvPr/>
        </p:nvGraphicFramePr>
        <p:xfrm>
          <a:off x="1687513" y="2209800"/>
          <a:ext cx="5780087" cy="4114800"/>
        </p:xfrm>
        <a:graphic>
          <a:graphicData uri="http://schemas.openxmlformats.org/presentationml/2006/ole">
            <mc:AlternateContent xmlns:mc="http://schemas.openxmlformats.org/markup-compatibility/2006">
              <mc:Choice xmlns:v="urn:schemas-microsoft-com:vml" Requires="v">
                <p:oleObj spid="_x0000_s153603" r:id="rId3" imgW="5780160" imgH="9094680" progId="">
                  <p:embed/>
                </p:oleObj>
              </mc:Choice>
              <mc:Fallback>
                <p:oleObj r:id="rId3" imgW="5780160" imgH="909468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t="4189" b="50568"/>
                      <a:stretch>
                        <a:fillRect/>
                      </a:stretch>
                    </p:blipFill>
                    <p:spPr bwMode="auto">
                      <a:xfrm>
                        <a:off x="1687513" y="2209800"/>
                        <a:ext cx="5780087" cy="4114800"/>
                      </a:xfrm>
                      <a:prstGeom prst="rect">
                        <a:avLst/>
                      </a:prstGeom>
                      <a:solidFill>
                        <a:srgbClr val="FAF9DA">
                          <a:alpha val="50000"/>
                        </a:srgbClr>
                      </a:solidFill>
                      <a:ln w="76200" cmpd="tri">
                        <a:solidFill>
                          <a:srgbClr val="990000"/>
                        </a:solidFill>
                        <a:miter lim="800000"/>
                        <a:headEnd/>
                        <a:tailEnd/>
                      </a:ln>
                    </p:spPr>
                  </p:pic>
                </p:oleObj>
              </mc:Fallback>
            </mc:AlternateContent>
          </a:graphicData>
        </a:graphic>
      </p:graphicFrame>
      <p:sp>
        <p:nvSpPr>
          <p:cNvPr id="51203" name="Rectangle 3"/>
          <p:cNvSpPr>
            <a:spLocks noChangeArrowheads="1"/>
          </p:cNvSpPr>
          <p:nvPr/>
        </p:nvSpPr>
        <p:spPr bwMode="auto">
          <a:xfrm>
            <a:off x="1981200" y="990600"/>
            <a:ext cx="5257800" cy="6858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BOBINAS</a:t>
            </a:r>
            <a:endParaRPr lang="es-ES_tradnl" sz="4400">
              <a:solidFill>
                <a:srgbClr val="000000"/>
              </a:solidFill>
              <a:latin typeface="Arial" pitchFamily="34" charset="0"/>
            </a:endParaRPr>
          </a:p>
        </p:txBody>
      </p:sp>
      <p:sp>
        <p:nvSpPr>
          <p:cNvPr id="51204"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226" name="Object 2"/>
          <p:cNvGraphicFramePr>
            <a:graphicFrameLocks noChangeAspect="1"/>
          </p:cNvGraphicFramePr>
          <p:nvPr/>
        </p:nvGraphicFramePr>
        <p:xfrm>
          <a:off x="1676400" y="2057400"/>
          <a:ext cx="5780088" cy="4598988"/>
        </p:xfrm>
        <a:graphic>
          <a:graphicData uri="http://schemas.openxmlformats.org/presentationml/2006/ole">
            <mc:AlternateContent xmlns:mc="http://schemas.openxmlformats.org/markup-compatibility/2006">
              <mc:Choice xmlns:v="urn:schemas-microsoft-com:vml" Requires="v">
                <p:oleObj spid="_x0000_s154627" r:id="rId3" imgW="5780160" imgH="9094680" progId="">
                  <p:embed/>
                </p:oleObj>
              </mc:Choice>
              <mc:Fallback>
                <p:oleObj r:id="rId3" imgW="5780160" imgH="909468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t="49432"/>
                      <a:stretch>
                        <a:fillRect/>
                      </a:stretch>
                    </p:blipFill>
                    <p:spPr bwMode="auto">
                      <a:xfrm>
                        <a:off x="1676400" y="2057400"/>
                        <a:ext cx="5780088" cy="4598988"/>
                      </a:xfrm>
                      <a:prstGeom prst="rect">
                        <a:avLst/>
                      </a:prstGeom>
                      <a:solidFill>
                        <a:srgbClr val="FAF9DA">
                          <a:alpha val="50000"/>
                        </a:srgbClr>
                      </a:solidFill>
                      <a:ln w="76200" cmpd="tri">
                        <a:solidFill>
                          <a:srgbClr val="990000"/>
                        </a:solidFill>
                        <a:miter lim="800000"/>
                        <a:headEnd/>
                        <a:tailEnd/>
                      </a:ln>
                    </p:spPr>
                  </p:pic>
                </p:oleObj>
              </mc:Fallback>
            </mc:AlternateContent>
          </a:graphicData>
        </a:graphic>
      </p:graphicFrame>
      <p:sp>
        <p:nvSpPr>
          <p:cNvPr id="52227" name="Rectangle 3"/>
          <p:cNvSpPr>
            <a:spLocks noChangeArrowheads="1"/>
          </p:cNvSpPr>
          <p:nvPr/>
        </p:nvSpPr>
        <p:spPr bwMode="auto">
          <a:xfrm>
            <a:off x="1981200" y="990600"/>
            <a:ext cx="5257800" cy="6858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BOBINAS</a:t>
            </a:r>
            <a:endParaRPr lang="es-ES_tradnl" sz="4400">
              <a:solidFill>
                <a:srgbClr val="000000"/>
              </a:solidFill>
              <a:latin typeface="Arial" pitchFamily="34" charset="0"/>
            </a:endParaRPr>
          </a:p>
        </p:txBody>
      </p:sp>
      <p:sp>
        <p:nvSpPr>
          <p:cNvPr id="52228"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ChangeArrowheads="1"/>
          </p:cNvSpPr>
          <p:nvPr/>
        </p:nvSpPr>
        <p:spPr bwMode="auto">
          <a:xfrm>
            <a:off x="1981200" y="990600"/>
            <a:ext cx="5257800" cy="6858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ELEMENTOS SEMICONDUCTORES</a:t>
            </a:r>
            <a:endParaRPr lang="es-ES_tradnl" sz="4400">
              <a:solidFill>
                <a:srgbClr val="000000"/>
              </a:solidFill>
              <a:latin typeface="Arial" pitchFamily="34" charset="0"/>
            </a:endParaRPr>
          </a:p>
        </p:txBody>
      </p:sp>
      <p:sp>
        <p:nvSpPr>
          <p:cNvPr id="53251" name="Rectangle 3"/>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graphicFrame>
        <p:nvGraphicFramePr>
          <p:cNvPr id="53253" name="Object 5"/>
          <p:cNvGraphicFramePr>
            <a:graphicFrameLocks noChangeAspect="1"/>
          </p:cNvGraphicFramePr>
          <p:nvPr/>
        </p:nvGraphicFramePr>
        <p:xfrm>
          <a:off x="1676400" y="2819400"/>
          <a:ext cx="5780088" cy="2971800"/>
        </p:xfrm>
        <a:graphic>
          <a:graphicData uri="http://schemas.openxmlformats.org/presentationml/2006/ole">
            <mc:AlternateContent xmlns:mc="http://schemas.openxmlformats.org/markup-compatibility/2006">
              <mc:Choice xmlns:v="urn:schemas-microsoft-com:vml" Requires="v">
                <p:oleObj spid="_x0000_s155652" r:id="rId3" imgW="5780160" imgH="6708960" progId="">
                  <p:embed/>
                </p:oleObj>
              </mc:Choice>
              <mc:Fallback>
                <p:oleObj r:id="rId3" imgW="5780160" imgH="6708960" progId="">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t="5655" b="50047"/>
                      <a:stretch>
                        <a:fillRect/>
                      </a:stretch>
                    </p:blipFill>
                    <p:spPr bwMode="auto">
                      <a:xfrm>
                        <a:off x="1676400" y="2819400"/>
                        <a:ext cx="5780088" cy="2971800"/>
                      </a:xfrm>
                      <a:prstGeom prst="rect">
                        <a:avLst/>
                      </a:prstGeom>
                      <a:solidFill>
                        <a:srgbClr val="FAF9DA">
                          <a:alpha val="50000"/>
                        </a:srgbClr>
                      </a:solidFill>
                      <a:ln w="76200" cmpd="tri">
                        <a:solidFill>
                          <a:srgbClr val="990000"/>
                        </a:solidFill>
                        <a:miter lim="800000"/>
                        <a:headEnd/>
                        <a:tailEnd/>
                      </a:ln>
                    </p:spPr>
                  </p:pic>
                </p:oleObj>
              </mc:Fallback>
            </mc:AlternateContent>
          </a:graphicData>
        </a:graphic>
      </p:graphicFrame>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ChangeArrowheads="1"/>
          </p:cNvSpPr>
          <p:nvPr/>
        </p:nvSpPr>
        <p:spPr bwMode="auto">
          <a:xfrm>
            <a:off x="1981200" y="990600"/>
            <a:ext cx="5257800" cy="6858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ELEMENTOS SEMICONDUCTORES</a:t>
            </a:r>
            <a:endParaRPr lang="es-ES_tradnl" sz="4400">
              <a:solidFill>
                <a:srgbClr val="000000"/>
              </a:solidFill>
              <a:latin typeface="Arial" pitchFamily="34" charset="0"/>
            </a:endParaRPr>
          </a:p>
        </p:txBody>
      </p:sp>
      <p:sp>
        <p:nvSpPr>
          <p:cNvPr id="54275" name="Rectangle 3"/>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graphicFrame>
        <p:nvGraphicFramePr>
          <p:cNvPr id="54277" name="Object 5"/>
          <p:cNvGraphicFramePr>
            <a:graphicFrameLocks noChangeAspect="1"/>
          </p:cNvGraphicFramePr>
          <p:nvPr/>
        </p:nvGraphicFramePr>
        <p:xfrm>
          <a:off x="1676400" y="2590800"/>
          <a:ext cx="5780088" cy="3205163"/>
        </p:xfrm>
        <a:graphic>
          <a:graphicData uri="http://schemas.openxmlformats.org/presentationml/2006/ole">
            <mc:AlternateContent xmlns:mc="http://schemas.openxmlformats.org/markup-compatibility/2006">
              <mc:Choice xmlns:v="urn:schemas-microsoft-com:vml" Requires="v">
                <p:oleObj spid="_x0000_s156676" r:id="rId3" imgW="5780160" imgH="6708960" progId="">
                  <p:embed/>
                </p:oleObj>
              </mc:Choice>
              <mc:Fallback>
                <p:oleObj r:id="rId3" imgW="5780160" imgH="6708960" progId="">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t="52226"/>
                      <a:stretch>
                        <a:fillRect/>
                      </a:stretch>
                    </p:blipFill>
                    <p:spPr bwMode="auto">
                      <a:xfrm>
                        <a:off x="1676400" y="2590800"/>
                        <a:ext cx="5780088" cy="3205163"/>
                      </a:xfrm>
                      <a:prstGeom prst="rect">
                        <a:avLst/>
                      </a:prstGeom>
                      <a:solidFill>
                        <a:srgbClr val="FAF9DA">
                          <a:alpha val="50000"/>
                        </a:srgbClr>
                      </a:solidFill>
                      <a:ln w="76200" cmpd="tri">
                        <a:solidFill>
                          <a:srgbClr val="990000"/>
                        </a:solidFill>
                        <a:miter lim="800000"/>
                        <a:headEnd/>
                        <a:tailEnd/>
                      </a:ln>
                    </p:spPr>
                  </p:pic>
                </p:oleObj>
              </mc:Fallback>
            </mc:AlternateContent>
          </a:graphicData>
        </a:graphic>
      </p:graphicFrame>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1981200" y="990600"/>
            <a:ext cx="5257800" cy="6858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TRANSFORMADORES</a:t>
            </a:r>
            <a:endParaRPr lang="es-ES_tradnl" sz="4400">
              <a:solidFill>
                <a:srgbClr val="000000"/>
              </a:solidFill>
              <a:latin typeface="Arial" pitchFamily="34" charset="0"/>
            </a:endParaRPr>
          </a:p>
        </p:txBody>
      </p:sp>
      <p:sp>
        <p:nvSpPr>
          <p:cNvPr id="55299" name="Rectangle 3"/>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graphicFrame>
        <p:nvGraphicFramePr>
          <p:cNvPr id="55301" name="Object 5"/>
          <p:cNvGraphicFramePr>
            <a:graphicFrameLocks noChangeAspect="1"/>
          </p:cNvGraphicFramePr>
          <p:nvPr/>
        </p:nvGraphicFramePr>
        <p:xfrm>
          <a:off x="1600200" y="2286000"/>
          <a:ext cx="5780088" cy="3886200"/>
        </p:xfrm>
        <a:graphic>
          <a:graphicData uri="http://schemas.openxmlformats.org/presentationml/2006/ole">
            <mc:AlternateContent xmlns:mc="http://schemas.openxmlformats.org/markup-compatibility/2006">
              <mc:Choice xmlns:v="urn:schemas-microsoft-com:vml" Requires="v">
                <p:oleObj spid="_x0000_s157700" r:id="rId3" imgW="5780160" imgH="9094680" progId="">
                  <p:embed/>
                </p:oleObj>
              </mc:Choice>
              <mc:Fallback>
                <p:oleObj r:id="rId3" imgW="5780160" imgH="9094680" progId="">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t="4189" b="53081"/>
                      <a:stretch>
                        <a:fillRect/>
                      </a:stretch>
                    </p:blipFill>
                    <p:spPr bwMode="auto">
                      <a:xfrm>
                        <a:off x="1600200" y="2286000"/>
                        <a:ext cx="5780088" cy="3886200"/>
                      </a:xfrm>
                      <a:prstGeom prst="rect">
                        <a:avLst/>
                      </a:prstGeom>
                      <a:solidFill>
                        <a:srgbClr val="FAF9DA">
                          <a:alpha val="50000"/>
                        </a:srgbClr>
                      </a:solidFill>
                      <a:ln w="76200" cmpd="tri">
                        <a:solidFill>
                          <a:srgbClr val="990000"/>
                        </a:solidFill>
                        <a:miter lim="800000"/>
                        <a:headEnd/>
                        <a:tailEnd/>
                      </a:ln>
                    </p:spPr>
                  </p:pic>
                </p:oleObj>
              </mc:Fallback>
            </mc:AlternateContent>
          </a:graphicData>
        </a:graphic>
      </p:graphicFrame>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1981200" y="990600"/>
            <a:ext cx="5257800" cy="6858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TRANSFORMADORES</a:t>
            </a:r>
            <a:endParaRPr lang="es-ES_tradnl" sz="4400">
              <a:solidFill>
                <a:srgbClr val="000000"/>
              </a:solidFill>
              <a:latin typeface="Arial" pitchFamily="34" charset="0"/>
            </a:endParaRPr>
          </a:p>
        </p:txBody>
      </p:sp>
      <p:sp>
        <p:nvSpPr>
          <p:cNvPr id="56323" name="Rectangle 3"/>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graphicFrame>
        <p:nvGraphicFramePr>
          <p:cNvPr id="56325" name="Object 5"/>
          <p:cNvGraphicFramePr>
            <a:graphicFrameLocks noChangeAspect="1"/>
          </p:cNvGraphicFramePr>
          <p:nvPr/>
        </p:nvGraphicFramePr>
        <p:xfrm>
          <a:off x="1676400" y="2057400"/>
          <a:ext cx="5780088" cy="4495800"/>
        </p:xfrm>
        <a:graphic>
          <a:graphicData uri="http://schemas.openxmlformats.org/presentationml/2006/ole">
            <mc:AlternateContent xmlns:mc="http://schemas.openxmlformats.org/markup-compatibility/2006">
              <mc:Choice xmlns:v="urn:schemas-microsoft-com:vml" Requires="v">
                <p:oleObj spid="_x0000_s158724" r:id="rId3" imgW="5780160" imgH="9094680" progId="">
                  <p:embed/>
                </p:oleObj>
              </mc:Choice>
              <mc:Fallback>
                <p:oleObj r:id="rId3" imgW="5780160" imgH="9094680" progId="">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t="48892" b="1675"/>
                      <a:stretch>
                        <a:fillRect/>
                      </a:stretch>
                    </p:blipFill>
                    <p:spPr bwMode="auto">
                      <a:xfrm>
                        <a:off x="1676400" y="2057400"/>
                        <a:ext cx="5780088" cy="4495800"/>
                      </a:xfrm>
                      <a:prstGeom prst="rect">
                        <a:avLst/>
                      </a:prstGeom>
                      <a:solidFill>
                        <a:srgbClr val="FAF9DA">
                          <a:alpha val="50000"/>
                        </a:srgbClr>
                      </a:solidFill>
                      <a:ln w="76200" cmpd="tri">
                        <a:solidFill>
                          <a:srgbClr val="990000"/>
                        </a:solidFill>
                        <a:miter lim="800000"/>
                        <a:headEnd/>
                        <a:tailEnd/>
                      </a:ln>
                    </p:spPr>
                  </p:pic>
                </p:oleObj>
              </mc:Fallback>
            </mc:AlternateContent>
          </a:graphicData>
        </a:graphic>
      </p:graphicFrame>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1981200" y="990600"/>
            <a:ext cx="5257800" cy="6858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MÁQUINAS ROTATIVAS</a:t>
            </a:r>
            <a:endParaRPr lang="es-ES_tradnl" sz="4400">
              <a:solidFill>
                <a:srgbClr val="000000"/>
              </a:solidFill>
              <a:latin typeface="Arial" pitchFamily="34" charset="0"/>
            </a:endParaRPr>
          </a:p>
        </p:txBody>
      </p:sp>
      <p:sp>
        <p:nvSpPr>
          <p:cNvPr id="57347" name="Rectangle 3"/>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graphicFrame>
        <p:nvGraphicFramePr>
          <p:cNvPr id="57349" name="Object 5"/>
          <p:cNvGraphicFramePr>
            <a:graphicFrameLocks noChangeAspect="1"/>
          </p:cNvGraphicFramePr>
          <p:nvPr/>
        </p:nvGraphicFramePr>
        <p:xfrm>
          <a:off x="1676400" y="2057400"/>
          <a:ext cx="5741988" cy="4572000"/>
        </p:xfrm>
        <a:graphic>
          <a:graphicData uri="http://schemas.openxmlformats.org/presentationml/2006/ole">
            <mc:AlternateContent xmlns:mc="http://schemas.openxmlformats.org/markup-compatibility/2006">
              <mc:Choice xmlns:v="urn:schemas-microsoft-com:vml" Requires="v">
                <p:oleObj spid="_x0000_s159748" r:id="rId3" imgW="5808600" imgH="7394760" progId="">
                  <p:embed/>
                </p:oleObj>
              </mc:Choice>
              <mc:Fallback>
                <p:oleObj r:id="rId3" imgW="5808600" imgH="7394760" progId="">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l="1147" t="5153" b="33018"/>
                      <a:stretch>
                        <a:fillRect/>
                      </a:stretch>
                    </p:blipFill>
                    <p:spPr bwMode="auto">
                      <a:xfrm>
                        <a:off x="1676400" y="2057400"/>
                        <a:ext cx="5741988" cy="4572000"/>
                      </a:xfrm>
                      <a:prstGeom prst="rect">
                        <a:avLst/>
                      </a:prstGeom>
                      <a:solidFill>
                        <a:srgbClr val="FAF9DA">
                          <a:alpha val="50000"/>
                        </a:srgbClr>
                      </a:solidFill>
                      <a:ln w="76200" cmpd="tri">
                        <a:solidFill>
                          <a:srgbClr val="990000"/>
                        </a:solidFill>
                        <a:miter lim="800000"/>
                        <a:headEnd/>
                        <a:tailEnd/>
                      </a:ln>
                    </p:spPr>
                  </p:pic>
                </p:oleObj>
              </mc:Fallback>
            </mc:AlternateContent>
          </a:graphicData>
        </a:graphic>
      </p:graphicFrame>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9394" name="Object 2"/>
          <p:cNvGraphicFramePr>
            <a:graphicFrameLocks noChangeAspect="1"/>
          </p:cNvGraphicFramePr>
          <p:nvPr/>
        </p:nvGraphicFramePr>
        <p:xfrm>
          <a:off x="1676400" y="2209800"/>
          <a:ext cx="5741988" cy="3886200"/>
        </p:xfrm>
        <a:graphic>
          <a:graphicData uri="http://schemas.openxmlformats.org/presentationml/2006/ole">
            <mc:AlternateContent xmlns:mc="http://schemas.openxmlformats.org/markup-compatibility/2006">
              <mc:Choice xmlns:v="urn:schemas-microsoft-com:vml" Requires="v">
                <p:oleObj spid="_x0000_s161795" r:id="rId3" imgW="5808600" imgH="8294760" progId="">
                  <p:embed/>
                </p:oleObj>
              </mc:Choice>
              <mc:Fallback>
                <p:oleObj r:id="rId3" imgW="5808600" imgH="829476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l="1147" t="4593" b="48555"/>
                      <a:stretch>
                        <a:fillRect/>
                      </a:stretch>
                    </p:blipFill>
                    <p:spPr bwMode="auto">
                      <a:xfrm>
                        <a:off x="1676400" y="2209800"/>
                        <a:ext cx="5741988" cy="3886200"/>
                      </a:xfrm>
                      <a:prstGeom prst="rect">
                        <a:avLst/>
                      </a:prstGeom>
                      <a:solidFill>
                        <a:srgbClr val="FAF9DA">
                          <a:alpha val="50000"/>
                        </a:srgbClr>
                      </a:solidFill>
                      <a:ln w="76200" cmpd="tri">
                        <a:solidFill>
                          <a:srgbClr val="990000"/>
                        </a:solidFill>
                        <a:miter lim="800000"/>
                        <a:headEnd/>
                        <a:tailEnd/>
                      </a:ln>
                    </p:spPr>
                  </p:pic>
                </p:oleObj>
              </mc:Fallback>
            </mc:AlternateContent>
          </a:graphicData>
        </a:graphic>
      </p:graphicFrame>
      <p:sp>
        <p:nvSpPr>
          <p:cNvPr id="59395" name="Rectangle 3"/>
          <p:cNvSpPr>
            <a:spLocks noChangeArrowheads="1"/>
          </p:cNvSpPr>
          <p:nvPr/>
        </p:nvSpPr>
        <p:spPr bwMode="auto">
          <a:xfrm>
            <a:off x="1981200" y="990600"/>
            <a:ext cx="5257800" cy="6858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APARATOS DE MEDIDA</a:t>
            </a:r>
            <a:endParaRPr lang="es-ES_tradnl" sz="4400">
              <a:solidFill>
                <a:srgbClr val="000000"/>
              </a:solidFill>
              <a:latin typeface="Arial" pitchFamily="34" charset="0"/>
            </a:endParaRPr>
          </a:p>
        </p:txBody>
      </p:sp>
      <p:sp>
        <p:nvSpPr>
          <p:cNvPr id="59396" name="Rectangle 4"/>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421" name="Object 5"/>
          <p:cNvGraphicFramePr>
            <a:graphicFrameLocks noChangeAspect="1"/>
          </p:cNvGraphicFramePr>
          <p:nvPr/>
        </p:nvGraphicFramePr>
        <p:xfrm>
          <a:off x="1676400" y="2286000"/>
          <a:ext cx="5741988" cy="3886200"/>
        </p:xfrm>
        <a:graphic>
          <a:graphicData uri="http://schemas.openxmlformats.org/presentationml/2006/ole">
            <mc:AlternateContent xmlns:mc="http://schemas.openxmlformats.org/markup-compatibility/2006">
              <mc:Choice xmlns:v="urn:schemas-microsoft-com:vml" Requires="v">
                <p:oleObj spid="_x0000_s162819" r:id="rId3" imgW="5808600" imgH="8294760" progId="">
                  <p:embed/>
                </p:oleObj>
              </mc:Choice>
              <mc:Fallback>
                <p:oleObj r:id="rId3" imgW="5808600" imgH="829476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l="1147" t="51445" b="1707"/>
                      <a:stretch>
                        <a:fillRect/>
                      </a:stretch>
                    </p:blipFill>
                    <p:spPr bwMode="auto">
                      <a:xfrm>
                        <a:off x="1676400" y="2286000"/>
                        <a:ext cx="5741988" cy="3886200"/>
                      </a:xfrm>
                      <a:prstGeom prst="rect">
                        <a:avLst/>
                      </a:prstGeom>
                      <a:solidFill>
                        <a:srgbClr val="FAF9DA">
                          <a:alpha val="50000"/>
                        </a:srgbClr>
                      </a:solidFill>
                      <a:ln w="76200" cmpd="tri">
                        <a:solidFill>
                          <a:srgbClr val="990000"/>
                        </a:solidFill>
                        <a:miter lim="800000"/>
                        <a:headEnd/>
                        <a:tailEnd/>
                      </a:ln>
                    </p:spPr>
                  </p:pic>
                </p:oleObj>
              </mc:Fallback>
            </mc:AlternateContent>
          </a:graphicData>
        </a:graphic>
      </p:graphicFrame>
      <p:sp>
        <p:nvSpPr>
          <p:cNvPr id="60422" name="Rectangle 6"/>
          <p:cNvSpPr>
            <a:spLocks noChangeArrowheads="1"/>
          </p:cNvSpPr>
          <p:nvPr/>
        </p:nvSpPr>
        <p:spPr bwMode="auto">
          <a:xfrm>
            <a:off x="1981200" y="990600"/>
            <a:ext cx="5257800" cy="685800"/>
          </a:xfrm>
          <a:prstGeom prst="rect">
            <a:avLst/>
          </a:prstGeom>
          <a:noFill/>
          <a:ln w="9525">
            <a:noFill/>
            <a:miter lim="800000"/>
            <a:headEnd/>
            <a:tailEnd/>
          </a:ln>
          <a:effectLst/>
        </p:spPr>
        <p:txBody>
          <a:bodyPr lIns="92075" tIns="46038" rIns="92075" bIns="46038" anchor="b"/>
          <a:lstStyle/>
          <a:p>
            <a:pPr algn="ctr"/>
            <a:r>
              <a:rPr lang="es-ES" sz="2000">
                <a:solidFill>
                  <a:srgbClr val="B75B00"/>
                </a:solidFill>
                <a:effectLst>
                  <a:outerShdw blurRad="38100" dist="38100" dir="2700000" algn="tl">
                    <a:srgbClr val="C0C0C0"/>
                  </a:outerShdw>
                </a:effectLst>
                <a:latin typeface="Arial" pitchFamily="34" charset="0"/>
              </a:rPr>
              <a:t>APARATOS DE MEDIDA</a:t>
            </a:r>
            <a:endParaRPr lang="es-ES_tradnl" sz="4400">
              <a:solidFill>
                <a:srgbClr val="000000"/>
              </a:solidFill>
              <a:latin typeface="Arial" pitchFamily="34" charset="0"/>
            </a:endParaRPr>
          </a:p>
        </p:txBody>
      </p:sp>
      <p:sp>
        <p:nvSpPr>
          <p:cNvPr id="60423" name="Rectangle 7"/>
          <p:cNvSpPr>
            <a:spLocks noChangeArrowheads="1"/>
          </p:cNvSpPr>
          <p:nvPr/>
        </p:nvSpPr>
        <p:spPr bwMode="auto">
          <a:xfrm>
            <a:off x="685800" y="533400"/>
            <a:ext cx="7772400" cy="457200"/>
          </a:xfrm>
          <a:prstGeom prst="rect">
            <a:avLst/>
          </a:prstGeom>
          <a:noFill/>
          <a:ln w="9525">
            <a:noFill/>
            <a:miter lim="800000"/>
            <a:headEnd/>
            <a:tailEnd/>
          </a:ln>
          <a:effectLst/>
        </p:spPr>
        <p:txBody>
          <a:bodyPr lIns="92075" tIns="46038" rIns="92075" bIns="46038" anchor="b"/>
          <a:lstStyle/>
          <a:p>
            <a:pPr algn="ctr"/>
            <a:r>
              <a:rPr lang="es-ES_tradnl" b="1" i="1">
                <a:solidFill>
                  <a:srgbClr val="663300"/>
                </a:solidFill>
                <a:latin typeface="Arial" pitchFamily="34" charset="0"/>
              </a:rPr>
              <a:t>INSTALACIONES ELÉCTRICAS INDUSTRIALES</a:t>
            </a:r>
            <a:endParaRPr lang="es-ES_tradnl"/>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3290888"/>
            <a:ext cx="9144000" cy="0"/>
          </a:xfrm>
          <a:prstGeom prst="rect">
            <a:avLst/>
          </a:prstGeom>
          <a:noFill/>
          <a:ln w="9525">
            <a:noFill/>
            <a:miter lim="800000"/>
            <a:headEnd/>
            <a:tailEnd/>
          </a:ln>
        </p:spPr>
        <p:txBody>
          <a:bodyPr wrap="none" anchor="ctr">
            <a:spAutoFit/>
          </a:bodyPr>
          <a:lstStyle/>
          <a:p>
            <a:endParaRPr lang="es-ES"/>
          </a:p>
        </p:txBody>
      </p:sp>
      <p:sp>
        <p:nvSpPr>
          <p:cNvPr id="9219" name="Text Box 14"/>
          <p:cNvSpPr txBox="1">
            <a:spLocks noChangeArrowheads="1"/>
          </p:cNvSpPr>
          <p:nvPr/>
        </p:nvSpPr>
        <p:spPr bwMode="auto">
          <a:xfrm>
            <a:off x="928688" y="2286000"/>
            <a:ext cx="7199312" cy="2862290"/>
          </a:xfrm>
          <a:prstGeom prst="rect">
            <a:avLst/>
          </a:prstGeom>
          <a:noFill/>
          <a:ln w="9525">
            <a:noFill/>
            <a:miter lim="800000"/>
            <a:headEnd/>
            <a:tailEnd/>
          </a:ln>
        </p:spPr>
        <p:txBody>
          <a:bodyPr lIns="91408" tIns="45704" rIns="91408" bIns="45704">
            <a:spAutoFit/>
          </a:bodyPr>
          <a:lstStyle/>
          <a:p>
            <a:pPr algn="ctr">
              <a:spcBef>
                <a:spcPct val="50000"/>
              </a:spcBef>
            </a:pPr>
            <a:r>
              <a:rPr lang="es-MX" sz="6000" dirty="0" smtClean="0">
                <a:cs typeface="Arial" pitchFamily="34" charset="0"/>
              </a:rPr>
              <a:t>CÁLCULO ALIMENTADOR DE MOTORES</a:t>
            </a:r>
            <a:endParaRPr lang="es-ES" sz="6000" dirty="0">
              <a:cs typeface="Arial" pitchFamily="34" charset="0"/>
            </a:endParaRPr>
          </a:p>
        </p:txBody>
      </p:sp>
    </p:spTree>
  </p:cSld>
  <p:clrMapOvr>
    <a:masterClrMapping/>
  </p:clrMapOvr>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title"/>
          </p:nvPr>
        </p:nvSpPr>
        <p:spPr>
          <a:xfrm>
            <a:off x="457200" y="765175"/>
            <a:ext cx="8229600" cy="652463"/>
          </a:xfrm>
        </p:spPr>
        <p:txBody>
          <a:bodyPr rtlCol="0">
            <a:normAutofit fontScale="90000"/>
          </a:bodyPr>
          <a:lstStyle/>
          <a:p>
            <a:pPr eaLnBrk="1" fontAlgn="auto" hangingPunct="1">
              <a:spcAft>
                <a:spcPts val="0"/>
              </a:spcAft>
              <a:defRPr/>
            </a:pPr>
            <a:r>
              <a:rPr lang="es-MX" sz="2400" b="1" smtClean="0"/>
              <a:t>DIMENSIONAMIENTO DEL CONDUCTOR PRINCIPAL</a:t>
            </a:r>
            <a:br>
              <a:rPr lang="es-MX" sz="2400" b="1" smtClean="0"/>
            </a:br>
            <a:r>
              <a:rPr lang="es-MX" sz="2400" b="1" smtClean="0"/>
              <a:t>PARA MOTORES</a:t>
            </a:r>
            <a:endParaRPr lang="es-ES" sz="2400" b="1" smtClean="0"/>
          </a:p>
        </p:txBody>
      </p:sp>
      <p:sp>
        <p:nvSpPr>
          <p:cNvPr id="10243" name="Rectangle 2"/>
          <p:cNvSpPr>
            <a:spLocks noGrp="1" noChangeArrowheads="1"/>
          </p:cNvSpPr>
          <p:nvPr>
            <p:ph idx="1"/>
          </p:nvPr>
        </p:nvSpPr>
        <p:spPr>
          <a:xfrm>
            <a:off x="684213" y="1414463"/>
            <a:ext cx="7704137" cy="4175125"/>
          </a:xfrm>
        </p:spPr>
        <p:txBody>
          <a:bodyPr/>
          <a:lstStyle/>
          <a:p>
            <a:pPr eaLnBrk="1" hangingPunct="1">
              <a:buFontTx/>
              <a:buNone/>
            </a:pPr>
            <a:r>
              <a:rPr lang="es-ES" sz="2000" b="1" smtClean="0"/>
              <a:t>Conductores para alimentar a cargas concentradas:</a:t>
            </a:r>
          </a:p>
          <a:p>
            <a:pPr eaLnBrk="1" hangingPunct="1">
              <a:buFontTx/>
              <a:buNone/>
            </a:pPr>
            <a:r>
              <a:rPr lang="es-ES" sz="2000" smtClean="0"/>
              <a:t>• Un solo motor</a:t>
            </a:r>
          </a:p>
        </p:txBody>
      </p:sp>
      <p:pic>
        <p:nvPicPr>
          <p:cNvPr id="10244" name="Picture 4"/>
          <p:cNvPicPr>
            <a:picLocks noChangeAspect="1" noChangeArrowheads="1"/>
          </p:cNvPicPr>
          <p:nvPr/>
        </p:nvPicPr>
        <p:blipFill>
          <a:blip r:embed="rId2"/>
          <a:srcRect/>
          <a:stretch>
            <a:fillRect/>
          </a:stretch>
        </p:blipFill>
        <p:spPr bwMode="auto">
          <a:xfrm>
            <a:off x="3203575" y="2060575"/>
            <a:ext cx="5256213" cy="2033588"/>
          </a:xfrm>
          <a:prstGeom prst="rect">
            <a:avLst/>
          </a:prstGeom>
          <a:noFill/>
          <a:ln w="9525">
            <a:noFill/>
            <a:miter lim="800000"/>
            <a:headEnd/>
            <a:tailEnd/>
          </a:ln>
        </p:spPr>
      </p:pic>
      <p:pic>
        <p:nvPicPr>
          <p:cNvPr id="10245" name="Picture 5"/>
          <p:cNvPicPr>
            <a:picLocks noChangeAspect="1" noChangeArrowheads="1"/>
          </p:cNvPicPr>
          <p:nvPr/>
        </p:nvPicPr>
        <p:blipFill>
          <a:blip r:embed="rId3"/>
          <a:srcRect/>
          <a:stretch>
            <a:fillRect/>
          </a:stretch>
        </p:blipFill>
        <p:spPr bwMode="auto">
          <a:xfrm>
            <a:off x="1258888" y="2781300"/>
            <a:ext cx="3889375" cy="1427163"/>
          </a:xfrm>
          <a:prstGeom prst="rect">
            <a:avLst/>
          </a:prstGeom>
          <a:noFill/>
          <a:ln w="9525">
            <a:noFill/>
            <a:miter lim="800000"/>
            <a:headEnd/>
            <a:tailEnd/>
          </a:ln>
        </p:spPr>
      </p:pic>
      <p:pic>
        <p:nvPicPr>
          <p:cNvPr id="10246" name="Picture 6"/>
          <p:cNvPicPr>
            <a:picLocks noChangeAspect="1" noChangeArrowheads="1"/>
          </p:cNvPicPr>
          <p:nvPr/>
        </p:nvPicPr>
        <p:blipFill>
          <a:blip r:embed="rId4"/>
          <a:srcRect/>
          <a:stretch>
            <a:fillRect/>
          </a:stretch>
        </p:blipFill>
        <p:spPr bwMode="auto">
          <a:xfrm>
            <a:off x="1474788" y="4941888"/>
            <a:ext cx="3529012" cy="1711325"/>
          </a:xfrm>
          <a:prstGeom prst="rect">
            <a:avLst/>
          </a:prstGeom>
          <a:noFill/>
          <a:ln w="9525">
            <a:noFill/>
            <a:miter lim="800000"/>
            <a:headEnd/>
            <a:tailEnd/>
          </a:ln>
        </p:spPr>
      </p:pic>
      <p:grpSp>
        <p:nvGrpSpPr>
          <p:cNvPr id="2" name="Group 10"/>
          <p:cNvGrpSpPr>
            <a:grpSpLocks/>
          </p:cNvGrpSpPr>
          <p:nvPr/>
        </p:nvGrpSpPr>
        <p:grpSpPr bwMode="auto">
          <a:xfrm>
            <a:off x="5437188" y="5302250"/>
            <a:ext cx="3311525" cy="647700"/>
            <a:chOff x="839" y="3793"/>
            <a:chExt cx="2086" cy="408"/>
          </a:xfrm>
        </p:grpSpPr>
        <p:pic>
          <p:nvPicPr>
            <p:cNvPr id="10249" name="Picture 7"/>
            <p:cNvPicPr>
              <a:picLocks noChangeAspect="1" noChangeArrowheads="1"/>
            </p:cNvPicPr>
            <p:nvPr/>
          </p:nvPicPr>
          <p:blipFill>
            <a:blip r:embed="rId5"/>
            <a:srcRect/>
            <a:stretch>
              <a:fillRect/>
            </a:stretch>
          </p:blipFill>
          <p:spPr bwMode="auto">
            <a:xfrm>
              <a:off x="839" y="3793"/>
              <a:ext cx="2086" cy="229"/>
            </a:xfrm>
            <a:prstGeom prst="rect">
              <a:avLst/>
            </a:prstGeom>
            <a:noFill/>
            <a:ln w="9525">
              <a:noFill/>
              <a:miter lim="800000"/>
              <a:headEnd/>
              <a:tailEnd/>
            </a:ln>
          </p:spPr>
        </p:pic>
        <p:pic>
          <p:nvPicPr>
            <p:cNvPr id="10250" name="Picture 8"/>
            <p:cNvPicPr>
              <a:picLocks noChangeAspect="1" noChangeArrowheads="1"/>
            </p:cNvPicPr>
            <p:nvPr/>
          </p:nvPicPr>
          <p:blipFill>
            <a:blip r:embed="rId6"/>
            <a:srcRect/>
            <a:stretch>
              <a:fillRect/>
            </a:stretch>
          </p:blipFill>
          <p:spPr bwMode="auto">
            <a:xfrm>
              <a:off x="1292" y="3955"/>
              <a:ext cx="1497" cy="246"/>
            </a:xfrm>
            <a:prstGeom prst="rect">
              <a:avLst/>
            </a:prstGeom>
            <a:noFill/>
            <a:ln w="9525">
              <a:noFill/>
              <a:miter lim="800000"/>
              <a:headEnd/>
              <a:tailEnd/>
            </a:ln>
          </p:spPr>
        </p:pic>
      </p:grpSp>
      <p:pic>
        <p:nvPicPr>
          <p:cNvPr id="10248" name="Picture 9"/>
          <p:cNvPicPr>
            <a:picLocks noChangeAspect="1" noChangeArrowheads="1"/>
          </p:cNvPicPr>
          <p:nvPr/>
        </p:nvPicPr>
        <p:blipFill>
          <a:blip r:embed="rId7"/>
          <a:srcRect/>
          <a:stretch>
            <a:fillRect/>
          </a:stretch>
        </p:blipFill>
        <p:spPr bwMode="auto">
          <a:xfrm>
            <a:off x="1117600" y="4005263"/>
            <a:ext cx="6191250" cy="91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Título"/>
          <p:cNvSpPr>
            <a:spLocks noGrp="1"/>
          </p:cNvSpPr>
          <p:nvPr>
            <p:ph type="title"/>
          </p:nvPr>
        </p:nvSpPr>
        <p:spPr/>
        <p:txBody>
          <a:bodyPr/>
          <a:lstStyle/>
          <a:p>
            <a:r>
              <a:rPr lang="es-PE" smtClean="0"/>
              <a:t>ALTURA SOBRE EL NIVEL DEL MAR</a:t>
            </a:r>
            <a:endParaRPr lang="es-ES" smtClean="0"/>
          </a:p>
        </p:txBody>
      </p:sp>
      <p:sp>
        <p:nvSpPr>
          <p:cNvPr id="11267" name="2 Marcador de contenido"/>
          <p:cNvSpPr>
            <a:spLocks noGrp="1"/>
          </p:cNvSpPr>
          <p:nvPr>
            <p:ph idx="1"/>
          </p:nvPr>
        </p:nvSpPr>
        <p:spPr/>
        <p:txBody>
          <a:bodyPr/>
          <a:lstStyle/>
          <a:p>
            <a:endParaRPr lang="es-ES" smtClean="0"/>
          </a:p>
        </p:txBody>
      </p:sp>
      <p:pic>
        <p:nvPicPr>
          <p:cNvPr id="11268" name="Picture 2"/>
          <p:cNvPicPr>
            <a:picLocks noChangeAspect="1" noChangeArrowheads="1"/>
          </p:cNvPicPr>
          <p:nvPr/>
        </p:nvPicPr>
        <p:blipFill>
          <a:blip r:embed="rId2"/>
          <a:srcRect l="8035" t="24286" r="5357" b="16428"/>
          <a:stretch>
            <a:fillRect/>
          </a:stretch>
        </p:blipFill>
        <p:spPr bwMode="auto">
          <a:xfrm>
            <a:off x="142875" y="2071688"/>
            <a:ext cx="8858250" cy="3789362"/>
          </a:xfrm>
          <a:prstGeom prst="rect">
            <a:avLst/>
          </a:prstGeom>
          <a:noFill/>
          <a:ln w="9525">
            <a:noFill/>
            <a:miter lim="800000"/>
            <a:headEnd/>
            <a:tailEnd/>
          </a:ln>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Grp="1" noChangeArrowheads="1"/>
          </p:cNvSpPr>
          <p:nvPr>
            <p:ph type="title"/>
          </p:nvPr>
        </p:nvSpPr>
        <p:spPr>
          <a:xfrm>
            <a:off x="468313" y="549275"/>
            <a:ext cx="8229600" cy="1143000"/>
          </a:xfrm>
          <a:noFill/>
        </p:spPr>
        <p:txBody>
          <a:bodyPr/>
          <a:lstStyle/>
          <a:p>
            <a:pPr eaLnBrk="1" hangingPunct="1"/>
            <a:r>
              <a:rPr lang="es-MX" sz="2400" b="1" smtClean="0"/>
              <a:t>DIMENSIONAMIENTO DEL CONDUCTOR PRINCIPAL</a:t>
            </a:r>
            <a:br>
              <a:rPr lang="es-MX" sz="2400" b="1" smtClean="0"/>
            </a:br>
            <a:r>
              <a:rPr lang="es-MX" sz="2400" b="1" smtClean="0"/>
              <a:t>PARA MOTORES</a:t>
            </a:r>
            <a:endParaRPr lang="es-ES" sz="2400" b="1" smtClean="0"/>
          </a:p>
        </p:txBody>
      </p:sp>
      <p:sp>
        <p:nvSpPr>
          <p:cNvPr id="1028" name="Rectangle 2"/>
          <p:cNvSpPr>
            <a:spLocks noGrp="1" noChangeArrowheads="1"/>
          </p:cNvSpPr>
          <p:nvPr>
            <p:ph type="body" sz="half" idx="1"/>
          </p:nvPr>
        </p:nvSpPr>
        <p:spPr>
          <a:xfrm>
            <a:off x="457200" y="1600200"/>
            <a:ext cx="5972175" cy="4525963"/>
          </a:xfrm>
        </p:spPr>
        <p:txBody>
          <a:bodyPr/>
          <a:lstStyle/>
          <a:p>
            <a:pPr eaLnBrk="1" hangingPunct="1">
              <a:buFontTx/>
              <a:buNone/>
            </a:pPr>
            <a:r>
              <a:rPr lang="es-ES" sz="2000" b="1" smtClean="0"/>
              <a:t>Conductores para alimentar a cargas concentradas:</a:t>
            </a:r>
          </a:p>
          <a:p>
            <a:pPr eaLnBrk="1" hangingPunct="1">
              <a:buFontTx/>
              <a:buNone/>
            </a:pPr>
            <a:r>
              <a:rPr lang="es-ES" sz="1900" smtClean="0"/>
              <a:t>• Por caída de tensión</a:t>
            </a:r>
          </a:p>
        </p:txBody>
      </p:sp>
      <p:graphicFrame>
        <p:nvGraphicFramePr>
          <p:cNvPr id="1026" name="Object 14"/>
          <p:cNvGraphicFramePr>
            <a:graphicFrameLocks noGrp="1" noChangeAspect="1"/>
          </p:cNvGraphicFramePr>
          <p:nvPr>
            <p:ph sz="half" idx="2"/>
          </p:nvPr>
        </p:nvGraphicFramePr>
        <p:xfrm>
          <a:off x="574675" y="4799013"/>
          <a:ext cx="2878138" cy="708025"/>
        </p:xfrm>
        <a:graphic>
          <a:graphicData uri="http://schemas.openxmlformats.org/presentationml/2006/ole">
            <mc:AlternateContent xmlns:mc="http://schemas.openxmlformats.org/markup-compatibility/2006">
              <mc:Choice xmlns:v="urn:schemas-microsoft-com:vml" Requires="v">
                <p:oleObj spid="_x0000_s163843" name="Ecuación" r:id="rId3" imgW="1600200" imgH="393480" progId="Equation.3">
                  <p:embed/>
                </p:oleObj>
              </mc:Choice>
              <mc:Fallback>
                <p:oleObj name="Ecuación" r:id="rId3" imgW="1600200" imgH="393480" progId="Equation.3">
                  <p:embed/>
                  <p:pic>
                    <p:nvPicPr>
                      <p:cNvPr id="0" name="Object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675" y="4799013"/>
                        <a:ext cx="2878138" cy="708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029" name="Picture 11"/>
          <p:cNvPicPr>
            <a:picLocks noChangeAspect="1" noChangeArrowheads="1"/>
          </p:cNvPicPr>
          <p:nvPr/>
        </p:nvPicPr>
        <p:blipFill>
          <a:blip r:embed="rId5"/>
          <a:srcRect b="-5595"/>
          <a:stretch>
            <a:fillRect/>
          </a:stretch>
        </p:blipFill>
        <p:spPr bwMode="auto">
          <a:xfrm>
            <a:off x="2500313" y="2500313"/>
            <a:ext cx="5184775" cy="1857375"/>
          </a:xfrm>
          <a:prstGeom prst="rect">
            <a:avLst/>
          </a:prstGeom>
          <a:noFill/>
          <a:ln w="9525">
            <a:noFill/>
            <a:miter lim="800000"/>
            <a:headEnd/>
            <a:tailEnd/>
          </a:ln>
        </p:spPr>
      </p:pic>
      <p:pic>
        <p:nvPicPr>
          <p:cNvPr id="1030" name="Picture 12"/>
          <p:cNvPicPr>
            <a:picLocks noChangeAspect="1" noChangeArrowheads="1"/>
          </p:cNvPicPr>
          <p:nvPr/>
        </p:nvPicPr>
        <p:blipFill>
          <a:blip r:embed="rId6"/>
          <a:srcRect r="3970" b="-42027"/>
          <a:stretch>
            <a:fillRect/>
          </a:stretch>
        </p:blipFill>
        <p:spPr bwMode="auto">
          <a:xfrm>
            <a:off x="1214438" y="5715000"/>
            <a:ext cx="1668462" cy="887413"/>
          </a:xfrm>
          <a:prstGeom prst="rect">
            <a:avLst/>
          </a:prstGeom>
          <a:noFill/>
          <a:ln w="9525">
            <a:noFill/>
            <a:miter lim="800000"/>
            <a:headEnd/>
            <a:tailEnd/>
          </a:ln>
        </p:spPr>
      </p:pic>
      <p:sp>
        <p:nvSpPr>
          <p:cNvPr id="1031" name="Rectangle 13"/>
          <p:cNvSpPr>
            <a:spLocks noChangeArrowheads="1"/>
          </p:cNvSpPr>
          <p:nvPr/>
        </p:nvSpPr>
        <p:spPr bwMode="auto">
          <a:xfrm>
            <a:off x="3924300" y="4581525"/>
            <a:ext cx="4968875" cy="1816100"/>
          </a:xfrm>
          <a:prstGeom prst="rect">
            <a:avLst/>
          </a:prstGeom>
          <a:noFill/>
          <a:ln w="9525">
            <a:noFill/>
            <a:miter lim="800000"/>
            <a:headEnd/>
            <a:tailEnd/>
          </a:ln>
        </p:spPr>
        <p:txBody>
          <a:bodyPr lIns="91408" tIns="45704" rIns="91408" bIns="45704">
            <a:spAutoFit/>
          </a:bodyPr>
          <a:lstStyle/>
          <a:p>
            <a:pPr defTabSz="995363">
              <a:tabLst>
                <a:tab pos="533400" algn="l"/>
              </a:tabLst>
            </a:pPr>
            <a:r>
              <a:rPr lang="es-ES" sz="1400"/>
              <a:t>S 	: Sección del conductor (mm2).</a:t>
            </a:r>
          </a:p>
          <a:p>
            <a:pPr defTabSz="995363">
              <a:tabLst>
                <a:tab pos="533400" algn="l"/>
              </a:tabLst>
            </a:pPr>
            <a:r>
              <a:rPr lang="es-ES" sz="1400"/>
              <a:t>L 	: Distancia hasta la carga (m).</a:t>
            </a:r>
          </a:p>
          <a:p>
            <a:pPr defTabSz="995363">
              <a:tabLst>
                <a:tab pos="533400" algn="l"/>
              </a:tabLst>
            </a:pPr>
            <a:r>
              <a:rPr lang="es-ES" sz="1400"/>
              <a:t>Id 	: Corriente de diseño del conductor (A).</a:t>
            </a:r>
          </a:p>
          <a:p>
            <a:pPr defTabSz="995363">
              <a:tabLst>
                <a:tab pos="533400" algn="l"/>
              </a:tabLst>
            </a:pPr>
            <a:r>
              <a:rPr lang="es-ES" sz="1400"/>
              <a:t>Cos ∅ : Factor de potencia del motor.</a:t>
            </a:r>
          </a:p>
          <a:p>
            <a:pPr defTabSz="995363">
              <a:tabLst>
                <a:tab pos="533400" algn="l"/>
              </a:tabLst>
            </a:pPr>
            <a:r>
              <a:rPr lang="es-ES" sz="1400"/>
              <a:t>%ΔU 	: Caída de tensión en porcentaje.</a:t>
            </a:r>
          </a:p>
          <a:p>
            <a:pPr defTabSz="995363">
              <a:tabLst>
                <a:tab pos="533400" algn="l"/>
              </a:tabLst>
            </a:pPr>
            <a:r>
              <a:rPr lang="es-ES" sz="1400"/>
              <a:t>U 	: Tensión nominal de la red de alimentación.</a:t>
            </a:r>
          </a:p>
          <a:p>
            <a:pPr defTabSz="995363">
              <a:tabLst>
                <a:tab pos="533400" algn="l"/>
              </a:tabLst>
            </a:pPr>
            <a:r>
              <a:rPr lang="es-ES" sz="1400"/>
              <a:t>k 	: 0,0357 para circuitos monofásicos 0,0309 para circuitos trifásicos</a:t>
            </a:r>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1 Título"/>
          <p:cNvSpPr>
            <a:spLocks noGrp="1"/>
          </p:cNvSpPr>
          <p:nvPr>
            <p:ph type="title"/>
          </p:nvPr>
        </p:nvSpPr>
        <p:spPr/>
        <p:txBody>
          <a:bodyPr/>
          <a:lstStyle/>
          <a:p>
            <a:pPr algn="l" eaLnBrk="1" hangingPunct="1"/>
            <a:r>
              <a:rPr lang="es-PE" smtClean="0"/>
              <a:t>Aplicación:</a:t>
            </a:r>
            <a:endParaRPr lang="es-ES" smtClean="0"/>
          </a:p>
        </p:txBody>
      </p:sp>
      <p:sp>
        <p:nvSpPr>
          <p:cNvPr id="12291" name="2 Marcador de contenido"/>
          <p:cNvSpPr>
            <a:spLocks noGrp="1"/>
          </p:cNvSpPr>
          <p:nvPr>
            <p:ph idx="1"/>
          </p:nvPr>
        </p:nvSpPr>
        <p:spPr/>
        <p:txBody>
          <a:bodyPr/>
          <a:lstStyle/>
          <a:p>
            <a:pPr eaLnBrk="1" hangingPunct="1"/>
            <a:r>
              <a:rPr lang="es-PE" smtClean="0"/>
              <a:t>Calcular la corriente de un motor de 20 HP, trifásico 380v, F.P.=0.85, y una eficiencia de 95%. Seleccionar el conductor a utilizar sabiendo que dicha carga será instalada a 35 mts de distancia del tablero.</a:t>
            </a:r>
            <a:endParaRPr lang="es-ES" smtClean="0"/>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Título"/>
          <p:cNvSpPr>
            <a:spLocks noGrp="1"/>
          </p:cNvSpPr>
          <p:nvPr>
            <p:ph type="title"/>
          </p:nvPr>
        </p:nvSpPr>
        <p:spPr/>
        <p:txBody>
          <a:bodyPr/>
          <a:lstStyle/>
          <a:p>
            <a:pPr eaLnBrk="1" hangingPunct="1"/>
            <a:endParaRPr lang="es-ES" smtClean="0"/>
          </a:p>
        </p:txBody>
      </p:sp>
      <p:sp>
        <p:nvSpPr>
          <p:cNvPr id="13315" name="2 Marcador de contenido"/>
          <p:cNvSpPr>
            <a:spLocks noGrp="1"/>
          </p:cNvSpPr>
          <p:nvPr>
            <p:ph idx="1"/>
          </p:nvPr>
        </p:nvSpPr>
        <p:spPr/>
        <p:txBody>
          <a:bodyPr/>
          <a:lstStyle/>
          <a:p>
            <a:pPr eaLnBrk="1" hangingPunct="1"/>
            <a:endParaRPr lang="es-ES" smtClean="0"/>
          </a:p>
        </p:txBody>
      </p:sp>
      <p:pic>
        <p:nvPicPr>
          <p:cNvPr id="13316" name="Picture 2"/>
          <p:cNvPicPr>
            <a:picLocks noChangeAspect="1" noChangeArrowheads="1"/>
          </p:cNvPicPr>
          <p:nvPr/>
        </p:nvPicPr>
        <p:blipFill>
          <a:blip r:embed="rId2"/>
          <a:srcRect l="29755" t="18285" r="29907" b="16936"/>
          <a:stretch>
            <a:fillRect/>
          </a:stretch>
        </p:blipFill>
        <p:spPr bwMode="auto">
          <a:xfrm>
            <a:off x="1214438" y="-6350"/>
            <a:ext cx="6786562" cy="6864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68313" y="549275"/>
            <a:ext cx="8229600" cy="1143000"/>
          </a:xfrm>
          <a:noFill/>
        </p:spPr>
        <p:txBody>
          <a:bodyPr/>
          <a:lstStyle/>
          <a:p>
            <a:pPr eaLnBrk="1" hangingPunct="1"/>
            <a:r>
              <a:rPr lang="es-MX" sz="2400" b="1" smtClean="0"/>
              <a:t>DIMENSIONAMIENTO DEL CONDUCTOR PRINCIPAL</a:t>
            </a:r>
            <a:br>
              <a:rPr lang="es-MX" sz="2400" b="1" smtClean="0"/>
            </a:br>
            <a:r>
              <a:rPr lang="es-MX" sz="2400" b="1" smtClean="0"/>
              <a:t>PARA MOTORES</a:t>
            </a:r>
            <a:endParaRPr lang="es-ES" sz="2400" b="1" smtClean="0"/>
          </a:p>
        </p:txBody>
      </p:sp>
      <p:sp>
        <p:nvSpPr>
          <p:cNvPr id="14339" name="Rectangle 3"/>
          <p:cNvSpPr>
            <a:spLocks noGrp="1" noChangeArrowheads="1"/>
          </p:cNvSpPr>
          <p:nvPr>
            <p:ph type="body" sz="half" idx="1"/>
          </p:nvPr>
        </p:nvSpPr>
        <p:spPr>
          <a:xfrm>
            <a:off x="457200" y="1600200"/>
            <a:ext cx="8002588" cy="820738"/>
          </a:xfrm>
        </p:spPr>
        <p:txBody>
          <a:bodyPr/>
          <a:lstStyle/>
          <a:p>
            <a:pPr eaLnBrk="1" hangingPunct="1">
              <a:buFontTx/>
              <a:buNone/>
            </a:pPr>
            <a:r>
              <a:rPr lang="es-ES" sz="2000" b="1" smtClean="0"/>
              <a:t>Conductores para alimentar a cargas concentradas:</a:t>
            </a:r>
          </a:p>
          <a:p>
            <a:pPr eaLnBrk="1" hangingPunct="1">
              <a:buFontTx/>
              <a:buNone/>
            </a:pPr>
            <a:r>
              <a:rPr lang="es-ES" sz="1900" smtClean="0"/>
              <a:t>• Varios motores</a:t>
            </a:r>
          </a:p>
        </p:txBody>
      </p:sp>
      <p:sp>
        <p:nvSpPr>
          <p:cNvPr id="14340" name="Rectangle 6"/>
          <p:cNvSpPr>
            <a:spLocks noChangeArrowheads="1"/>
          </p:cNvSpPr>
          <p:nvPr/>
        </p:nvSpPr>
        <p:spPr bwMode="auto">
          <a:xfrm>
            <a:off x="3924300" y="4581525"/>
            <a:ext cx="4968875" cy="1816100"/>
          </a:xfrm>
          <a:prstGeom prst="rect">
            <a:avLst/>
          </a:prstGeom>
          <a:noFill/>
          <a:ln w="9525">
            <a:noFill/>
            <a:miter lim="800000"/>
            <a:headEnd/>
            <a:tailEnd/>
          </a:ln>
        </p:spPr>
        <p:txBody>
          <a:bodyPr lIns="91408" tIns="45704" rIns="91408" bIns="45704">
            <a:spAutoFit/>
          </a:bodyPr>
          <a:lstStyle/>
          <a:p>
            <a:pPr defTabSz="995363">
              <a:tabLst>
                <a:tab pos="533400" algn="l"/>
              </a:tabLst>
            </a:pPr>
            <a:r>
              <a:rPr lang="es-ES" sz="1400"/>
              <a:t>S 	: Sección del conductor (mm2).</a:t>
            </a:r>
          </a:p>
          <a:p>
            <a:pPr defTabSz="995363">
              <a:tabLst>
                <a:tab pos="533400" algn="l"/>
              </a:tabLst>
            </a:pPr>
            <a:r>
              <a:rPr lang="es-ES" sz="1400"/>
              <a:t>L 	: Distancia hasta la carga (m).</a:t>
            </a:r>
          </a:p>
          <a:p>
            <a:pPr defTabSz="995363">
              <a:tabLst>
                <a:tab pos="533400" algn="l"/>
              </a:tabLst>
            </a:pPr>
            <a:r>
              <a:rPr lang="es-ES" sz="1400"/>
              <a:t>Id 	: Corriente de diseño del conductor (A).</a:t>
            </a:r>
          </a:p>
          <a:p>
            <a:pPr defTabSz="995363">
              <a:tabLst>
                <a:tab pos="533400" algn="l"/>
              </a:tabLst>
            </a:pPr>
            <a:r>
              <a:rPr lang="es-ES" sz="1400"/>
              <a:t>Cos ∅ : Factor de potencia del motor.</a:t>
            </a:r>
          </a:p>
          <a:p>
            <a:pPr defTabSz="995363">
              <a:tabLst>
                <a:tab pos="533400" algn="l"/>
              </a:tabLst>
            </a:pPr>
            <a:r>
              <a:rPr lang="es-ES" sz="1400"/>
              <a:t>%ΔU 	: Caída de tensión en porcentaje</a:t>
            </a:r>
          </a:p>
          <a:p>
            <a:pPr defTabSz="995363">
              <a:tabLst>
                <a:tab pos="533400" algn="l"/>
              </a:tabLst>
            </a:pPr>
            <a:r>
              <a:rPr lang="es-ES" sz="1400"/>
              <a:t>U 	: Tensión nominal de la red de alimentación.</a:t>
            </a:r>
          </a:p>
          <a:p>
            <a:pPr defTabSz="995363">
              <a:tabLst>
                <a:tab pos="533400" algn="l"/>
              </a:tabLst>
            </a:pPr>
            <a:r>
              <a:rPr lang="es-ES" sz="1400"/>
              <a:t>k 	: 0,0357 para circuitos monofásicos 0,0309 para circuitos trifásicos</a:t>
            </a:r>
          </a:p>
        </p:txBody>
      </p:sp>
      <p:pic>
        <p:nvPicPr>
          <p:cNvPr id="14341" name="Picture 8"/>
          <p:cNvPicPr>
            <a:picLocks noChangeAspect="1" noChangeArrowheads="1"/>
          </p:cNvPicPr>
          <p:nvPr/>
        </p:nvPicPr>
        <p:blipFill>
          <a:blip r:embed="rId2"/>
          <a:srcRect/>
          <a:stretch>
            <a:fillRect/>
          </a:stretch>
        </p:blipFill>
        <p:spPr bwMode="auto">
          <a:xfrm>
            <a:off x="684213" y="2349500"/>
            <a:ext cx="4535487" cy="2176463"/>
          </a:xfrm>
          <a:prstGeom prst="rect">
            <a:avLst/>
          </a:prstGeom>
          <a:noFill/>
          <a:ln w="9525">
            <a:noFill/>
            <a:miter lim="800000"/>
            <a:headEnd/>
            <a:tailEnd/>
          </a:ln>
        </p:spPr>
      </p:pic>
      <p:pic>
        <p:nvPicPr>
          <p:cNvPr id="14342" name="Picture 12"/>
          <p:cNvPicPr>
            <a:picLocks noChangeAspect="1" noChangeArrowheads="1"/>
          </p:cNvPicPr>
          <p:nvPr/>
        </p:nvPicPr>
        <p:blipFill>
          <a:blip r:embed="rId3"/>
          <a:srcRect/>
          <a:stretch>
            <a:fillRect/>
          </a:stretch>
        </p:blipFill>
        <p:spPr bwMode="auto">
          <a:xfrm>
            <a:off x="1000125" y="4857750"/>
            <a:ext cx="2357438" cy="692150"/>
          </a:xfrm>
          <a:prstGeom prst="rect">
            <a:avLst/>
          </a:prstGeom>
          <a:noFill/>
          <a:ln w="9525">
            <a:noFill/>
            <a:miter lim="800000"/>
            <a:headEnd/>
            <a:tailEnd/>
          </a:ln>
        </p:spPr>
      </p:pic>
      <p:pic>
        <p:nvPicPr>
          <p:cNvPr id="14343" name="Picture 10"/>
          <p:cNvPicPr>
            <a:picLocks noChangeAspect="1" noChangeArrowheads="1"/>
          </p:cNvPicPr>
          <p:nvPr/>
        </p:nvPicPr>
        <p:blipFill>
          <a:blip r:embed="rId4"/>
          <a:srcRect/>
          <a:stretch>
            <a:fillRect/>
          </a:stretch>
        </p:blipFill>
        <p:spPr bwMode="auto">
          <a:xfrm>
            <a:off x="5643563" y="2428875"/>
            <a:ext cx="2209800" cy="333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Título"/>
          <p:cNvSpPr>
            <a:spLocks noGrp="1"/>
          </p:cNvSpPr>
          <p:nvPr>
            <p:ph type="title"/>
          </p:nvPr>
        </p:nvSpPr>
        <p:spPr/>
        <p:txBody>
          <a:bodyPr/>
          <a:lstStyle/>
          <a:p>
            <a:pPr algn="l" eaLnBrk="1" hangingPunct="1"/>
            <a:r>
              <a:rPr lang="es-PE" smtClean="0"/>
              <a:t>Aplicación:</a:t>
            </a:r>
            <a:endParaRPr lang="es-ES" smtClean="0"/>
          </a:p>
        </p:txBody>
      </p:sp>
      <p:sp>
        <p:nvSpPr>
          <p:cNvPr id="3" name="2 Marcador de contenido"/>
          <p:cNvSpPr>
            <a:spLocks noGrp="1"/>
          </p:cNvSpPr>
          <p:nvPr>
            <p:ph idx="1"/>
          </p:nvPr>
        </p:nvSpPr>
        <p:spPr>
          <a:xfrm>
            <a:off x="428625" y="1571625"/>
            <a:ext cx="8229600" cy="4525963"/>
          </a:xfrm>
        </p:spPr>
        <p:txBody>
          <a:bodyPr rtlCol="0">
            <a:normAutofit fontScale="85000" lnSpcReduction="20000"/>
          </a:bodyPr>
          <a:lstStyle/>
          <a:p>
            <a:pPr eaLnBrk="1" fontAlgn="auto" hangingPunct="1">
              <a:spcAft>
                <a:spcPts val="0"/>
              </a:spcAft>
              <a:defRPr/>
            </a:pPr>
            <a:r>
              <a:rPr lang="es-PE" dirty="0" smtClean="0"/>
              <a:t>En la planta concentradora de </a:t>
            </a:r>
            <a:r>
              <a:rPr lang="es-PE" dirty="0" err="1" smtClean="0"/>
              <a:t>Cuajone</a:t>
            </a:r>
            <a:r>
              <a:rPr lang="es-PE" dirty="0" smtClean="0"/>
              <a:t> SPCC, se requiere instalar tres motores alimentados por un solo cable, para el área de molienda.</a:t>
            </a:r>
          </a:p>
          <a:p>
            <a:pPr eaLnBrk="1" fontAlgn="auto" hangingPunct="1">
              <a:spcAft>
                <a:spcPts val="0"/>
              </a:spcAft>
              <a:buFont typeface="Arial" pitchFamily="34" charset="0"/>
              <a:buNone/>
              <a:defRPr/>
            </a:pPr>
            <a:r>
              <a:rPr lang="es-PE" dirty="0" smtClean="0"/>
              <a:t>Dichos motores se ubican a 75 </a:t>
            </a:r>
            <a:r>
              <a:rPr lang="es-PE" dirty="0" err="1" smtClean="0"/>
              <a:t>mts</a:t>
            </a:r>
            <a:r>
              <a:rPr lang="es-PE" dirty="0" smtClean="0"/>
              <a:t> del tablero general, cada uno tiene una potencia de 15, 10 y 4HP y una eficiencia de 95% que decrece un 2% por cada 100m a partir de los 1000 msnm. El F.P. para cada uno es 0.85, 0.82 y 0.80 respectivamente y la tensión de servicio dentro de la planta es 440VAC.</a:t>
            </a:r>
          </a:p>
          <a:p>
            <a:pPr eaLnBrk="1" fontAlgn="auto" hangingPunct="1">
              <a:spcAft>
                <a:spcPts val="0"/>
              </a:spcAft>
              <a:buFont typeface="Arial" pitchFamily="34" charset="0"/>
              <a:buNone/>
              <a:defRPr/>
            </a:pPr>
            <a:r>
              <a:rPr lang="es-PE" dirty="0" smtClean="0"/>
              <a:t>Calcular la sección del alimentador, la caída de tensión y seleccionar el tipo de cable a utilizar.</a:t>
            </a:r>
            <a:endParaRPr lang="es-ES" dirty="0" smtClean="0"/>
          </a:p>
          <a:p>
            <a:pPr eaLnBrk="1" fontAlgn="auto" hangingPunct="1">
              <a:spcAft>
                <a:spcPts val="0"/>
              </a:spcAft>
              <a:buFont typeface="Arial" pitchFamily="34" charset="0"/>
              <a:buNone/>
              <a:defRPr/>
            </a:pPr>
            <a:endParaRPr lang="es-PE" sz="2100" dirty="0" smtClean="0"/>
          </a:p>
          <a:p>
            <a:pPr eaLnBrk="1" fontAlgn="auto" hangingPunct="1">
              <a:spcAft>
                <a:spcPts val="0"/>
              </a:spcAft>
              <a:buFont typeface="Arial" pitchFamily="34" charset="0"/>
              <a:buNone/>
              <a:defRPr/>
            </a:pPr>
            <a:r>
              <a:rPr lang="es-PE" sz="2100" dirty="0" smtClean="0"/>
              <a:t>Altura promedio concentradora: 3325 msnm</a:t>
            </a:r>
            <a:endParaRPr lang="es-ES" sz="2100" dirty="0"/>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68313" y="549275"/>
            <a:ext cx="8229600" cy="1143000"/>
          </a:xfrm>
          <a:noFill/>
        </p:spPr>
        <p:txBody>
          <a:bodyPr/>
          <a:lstStyle/>
          <a:p>
            <a:pPr eaLnBrk="1" hangingPunct="1"/>
            <a:r>
              <a:rPr lang="es-MX" sz="2400" b="1" smtClean="0"/>
              <a:t>DIMENSIONAMIENTO DEL CONDUCTOR PRINCIPAL</a:t>
            </a:r>
            <a:br>
              <a:rPr lang="es-MX" sz="2400" b="1" smtClean="0"/>
            </a:br>
            <a:r>
              <a:rPr lang="es-MX" sz="2400" b="1" smtClean="0"/>
              <a:t>PARA MOTORES</a:t>
            </a:r>
            <a:endParaRPr lang="es-ES" sz="2400" b="1" smtClean="0"/>
          </a:p>
        </p:txBody>
      </p:sp>
      <p:sp>
        <p:nvSpPr>
          <p:cNvPr id="16387" name="Rectangle 3"/>
          <p:cNvSpPr>
            <a:spLocks noGrp="1" noChangeArrowheads="1"/>
          </p:cNvSpPr>
          <p:nvPr>
            <p:ph type="body" sz="half" idx="1"/>
          </p:nvPr>
        </p:nvSpPr>
        <p:spPr>
          <a:xfrm>
            <a:off x="457200" y="1600200"/>
            <a:ext cx="8002588" cy="820738"/>
          </a:xfrm>
        </p:spPr>
        <p:txBody>
          <a:bodyPr/>
          <a:lstStyle/>
          <a:p>
            <a:pPr eaLnBrk="1" hangingPunct="1">
              <a:buFontTx/>
              <a:buNone/>
            </a:pPr>
            <a:r>
              <a:rPr lang="es-ES" sz="2000" b="1" smtClean="0"/>
              <a:t>Conductores para alimentar a cargas distribuidas</a:t>
            </a:r>
            <a:r>
              <a:rPr lang="es-ES" sz="1900" b="1" smtClean="0"/>
              <a:t>:</a:t>
            </a:r>
          </a:p>
          <a:p>
            <a:pPr eaLnBrk="1" hangingPunct="1">
              <a:buFontTx/>
              <a:buNone/>
            </a:pPr>
            <a:r>
              <a:rPr lang="es-ES" sz="1900" smtClean="0"/>
              <a:t>• Criterio: sección constante</a:t>
            </a:r>
          </a:p>
        </p:txBody>
      </p:sp>
      <p:sp>
        <p:nvSpPr>
          <p:cNvPr id="16388" name="Rectangle 4"/>
          <p:cNvSpPr>
            <a:spLocks noChangeArrowheads="1"/>
          </p:cNvSpPr>
          <p:nvPr/>
        </p:nvSpPr>
        <p:spPr bwMode="auto">
          <a:xfrm>
            <a:off x="3924300" y="4581525"/>
            <a:ext cx="4968875" cy="1793875"/>
          </a:xfrm>
          <a:prstGeom prst="rect">
            <a:avLst/>
          </a:prstGeom>
          <a:noFill/>
          <a:ln w="9525">
            <a:noFill/>
            <a:miter lim="800000"/>
            <a:headEnd/>
            <a:tailEnd/>
          </a:ln>
        </p:spPr>
        <p:txBody>
          <a:bodyPr lIns="91408" tIns="45704" rIns="91408" bIns="45704">
            <a:spAutoFit/>
          </a:bodyPr>
          <a:lstStyle/>
          <a:p>
            <a:pPr defTabSz="995363">
              <a:tabLst>
                <a:tab pos="533400" algn="l"/>
              </a:tabLst>
            </a:pPr>
            <a:r>
              <a:rPr lang="es-ES" sz="1400"/>
              <a:t>S 	: Sección del conductor (mm2).</a:t>
            </a:r>
          </a:p>
          <a:p>
            <a:pPr defTabSz="995363">
              <a:tabLst>
                <a:tab pos="533400" algn="l"/>
              </a:tabLst>
            </a:pPr>
            <a:r>
              <a:rPr lang="es-ES" sz="1400"/>
              <a:t>L 	: Distancia hasta la carga (m).</a:t>
            </a:r>
          </a:p>
          <a:p>
            <a:pPr defTabSz="995363">
              <a:tabLst>
                <a:tab pos="533400" algn="l"/>
              </a:tabLst>
            </a:pPr>
            <a:r>
              <a:rPr lang="es-ES" sz="1400"/>
              <a:t>Id 	: Corriente de diseño del conductor (A).</a:t>
            </a:r>
          </a:p>
          <a:p>
            <a:pPr defTabSz="995363">
              <a:tabLst>
                <a:tab pos="533400" algn="l"/>
              </a:tabLst>
            </a:pPr>
            <a:r>
              <a:rPr lang="es-ES" sz="1400"/>
              <a:t>Cos ∅ : Factor de potencia del motor.</a:t>
            </a:r>
          </a:p>
          <a:p>
            <a:pPr defTabSz="995363">
              <a:tabLst>
                <a:tab pos="533400" algn="l"/>
              </a:tabLst>
            </a:pPr>
            <a:r>
              <a:rPr lang="es-ES" sz="1400"/>
              <a:t>%ΔU 	: Caída de tensión en porcentaje dividido entre 100.</a:t>
            </a:r>
          </a:p>
          <a:p>
            <a:pPr defTabSz="995363">
              <a:tabLst>
                <a:tab pos="533400" algn="l"/>
              </a:tabLst>
            </a:pPr>
            <a:r>
              <a:rPr lang="es-ES" sz="1400"/>
              <a:t>U 	: Tensión nominal de la red de alimentación.</a:t>
            </a:r>
          </a:p>
          <a:p>
            <a:pPr defTabSz="995363">
              <a:tabLst>
                <a:tab pos="533400" algn="l"/>
              </a:tabLst>
            </a:pPr>
            <a:r>
              <a:rPr lang="es-ES" sz="1400"/>
              <a:t>k 	: 0,0357 para circuitos monofásicos 0,0309 para circuitos trifásicos</a:t>
            </a:r>
          </a:p>
        </p:txBody>
      </p:sp>
      <p:pic>
        <p:nvPicPr>
          <p:cNvPr id="16389" name="Picture 7"/>
          <p:cNvPicPr>
            <a:picLocks noChangeAspect="1" noChangeArrowheads="1"/>
          </p:cNvPicPr>
          <p:nvPr/>
        </p:nvPicPr>
        <p:blipFill>
          <a:blip r:embed="rId2"/>
          <a:srcRect/>
          <a:stretch>
            <a:fillRect/>
          </a:stretch>
        </p:blipFill>
        <p:spPr bwMode="auto">
          <a:xfrm>
            <a:off x="5867400" y="3306763"/>
            <a:ext cx="1584325" cy="454025"/>
          </a:xfrm>
          <a:prstGeom prst="rect">
            <a:avLst/>
          </a:prstGeom>
          <a:noFill/>
          <a:ln w="9525">
            <a:noFill/>
            <a:miter lim="800000"/>
            <a:headEnd/>
            <a:tailEnd/>
          </a:ln>
        </p:spPr>
      </p:pic>
      <p:pic>
        <p:nvPicPr>
          <p:cNvPr id="16390" name="Picture 8"/>
          <p:cNvPicPr>
            <a:picLocks noChangeAspect="1" noChangeArrowheads="1"/>
          </p:cNvPicPr>
          <p:nvPr/>
        </p:nvPicPr>
        <p:blipFill>
          <a:blip r:embed="rId3"/>
          <a:srcRect/>
          <a:stretch>
            <a:fillRect/>
          </a:stretch>
        </p:blipFill>
        <p:spPr bwMode="auto">
          <a:xfrm>
            <a:off x="5292725" y="2636838"/>
            <a:ext cx="2879725" cy="593725"/>
          </a:xfrm>
          <a:prstGeom prst="rect">
            <a:avLst/>
          </a:prstGeom>
          <a:noFill/>
          <a:ln w="9525">
            <a:noFill/>
            <a:miter lim="800000"/>
            <a:headEnd/>
            <a:tailEnd/>
          </a:ln>
        </p:spPr>
      </p:pic>
      <p:pic>
        <p:nvPicPr>
          <p:cNvPr id="16391" name="Picture 10"/>
          <p:cNvPicPr>
            <a:picLocks noChangeAspect="1" noChangeArrowheads="1"/>
          </p:cNvPicPr>
          <p:nvPr/>
        </p:nvPicPr>
        <p:blipFill>
          <a:blip r:embed="rId4"/>
          <a:srcRect/>
          <a:stretch>
            <a:fillRect/>
          </a:stretch>
        </p:blipFill>
        <p:spPr bwMode="auto">
          <a:xfrm>
            <a:off x="755650" y="2284413"/>
            <a:ext cx="4032250" cy="2166937"/>
          </a:xfrm>
          <a:prstGeom prst="rect">
            <a:avLst/>
          </a:prstGeom>
          <a:noFill/>
          <a:ln w="9525">
            <a:noFill/>
            <a:miter lim="800000"/>
            <a:headEnd/>
            <a:tailEnd/>
          </a:ln>
        </p:spPr>
      </p:pic>
      <p:pic>
        <p:nvPicPr>
          <p:cNvPr id="16392" name="Picture 10"/>
          <p:cNvPicPr>
            <a:picLocks noChangeAspect="1" noChangeArrowheads="1"/>
          </p:cNvPicPr>
          <p:nvPr/>
        </p:nvPicPr>
        <p:blipFill>
          <a:blip r:embed="rId5"/>
          <a:srcRect/>
          <a:stretch>
            <a:fillRect/>
          </a:stretch>
        </p:blipFill>
        <p:spPr bwMode="auto">
          <a:xfrm>
            <a:off x="1000125" y="5000625"/>
            <a:ext cx="2447925" cy="733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Título"/>
          <p:cNvSpPr>
            <a:spLocks noGrp="1"/>
          </p:cNvSpPr>
          <p:nvPr>
            <p:ph type="title"/>
          </p:nvPr>
        </p:nvSpPr>
        <p:spPr/>
        <p:txBody>
          <a:bodyPr/>
          <a:lstStyle/>
          <a:p>
            <a:pPr algn="l" eaLnBrk="1" hangingPunct="1"/>
            <a:r>
              <a:rPr lang="es-PE" smtClean="0"/>
              <a:t>Aplicación:</a:t>
            </a:r>
            <a:endParaRPr lang="es-ES" smtClean="0"/>
          </a:p>
        </p:txBody>
      </p:sp>
      <p:sp>
        <p:nvSpPr>
          <p:cNvPr id="3" name="2 Marcador de contenido"/>
          <p:cNvSpPr>
            <a:spLocks noGrp="1"/>
          </p:cNvSpPr>
          <p:nvPr>
            <p:ph idx="1"/>
          </p:nvPr>
        </p:nvSpPr>
        <p:spPr>
          <a:xfrm>
            <a:off x="428625" y="1571625"/>
            <a:ext cx="8229600" cy="4525963"/>
          </a:xfrm>
        </p:spPr>
        <p:txBody>
          <a:bodyPr rtlCol="0">
            <a:normAutofit fontScale="77500" lnSpcReduction="20000"/>
          </a:bodyPr>
          <a:lstStyle/>
          <a:p>
            <a:pPr algn="just" eaLnBrk="1" fontAlgn="auto" hangingPunct="1">
              <a:spcAft>
                <a:spcPts val="0"/>
              </a:spcAft>
              <a:defRPr/>
            </a:pPr>
            <a:r>
              <a:rPr lang="es-PE" dirty="0" smtClean="0"/>
              <a:t>En el </a:t>
            </a:r>
            <a:r>
              <a:rPr lang="es-PE" dirty="0" err="1" smtClean="0"/>
              <a:t>Truck</a:t>
            </a:r>
            <a:r>
              <a:rPr lang="es-PE" dirty="0" smtClean="0"/>
              <a:t> Shop de </a:t>
            </a:r>
            <a:r>
              <a:rPr lang="es-PE" dirty="0" err="1" smtClean="0"/>
              <a:t>Antamina</a:t>
            </a:r>
            <a:r>
              <a:rPr lang="es-PE" dirty="0" smtClean="0"/>
              <a:t> se requiere instalar tres motores, uno para el área de lavado de equipo liviano, el otro para el sector de secado y el último en el área de NEUMA.</a:t>
            </a:r>
          </a:p>
          <a:p>
            <a:pPr marL="355600" indent="0" algn="just" eaLnBrk="1" fontAlgn="auto" hangingPunct="1">
              <a:spcAft>
                <a:spcPts val="0"/>
              </a:spcAft>
              <a:buFont typeface="Arial" pitchFamily="34" charset="0"/>
              <a:buNone/>
              <a:defRPr/>
            </a:pPr>
            <a:r>
              <a:rPr lang="es-PE" dirty="0" smtClean="0"/>
              <a:t>Dichos motores se ubican a 80, 100 y 120 </a:t>
            </a:r>
            <a:r>
              <a:rPr lang="es-PE" dirty="0" err="1" smtClean="0"/>
              <a:t>mts</a:t>
            </a:r>
            <a:r>
              <a:rPr lang="es-PE" dirty="0" smtClean="0"/>
              <a:t> del tablero general, cada uno tiene una potencia de 15; 10 y 25 HP, y una eficiencia de 95% que decrece un 2% por cada 100m a partir de los 1000 msnm. El F.P. para cada uno es 0.85, 0.82 y 0.80 respectivamente y la tensión de servicio dentro de la planta es 380VAC.</a:t>
            </a:r>
          </a:p>
          <a:p>
            <a:pPr marL="355600" indent="0" algn="just" eaLnBrk="1" fontAlgn="auto" hangingPunct="1">
              <a:spcAft>
                <a:spcPts val="0"/>
              </a:spcAft>
              <a:buFont typeface="Arial" pitchFamily="34" charset="0"/>
              <a:buNone/>
              <a:defRPr/>
            </a:pPr>
            <a:r>
              <a:rPr lang="es-PE" dirty="0" smtClean="0"/>
              <a:t>Calcular la sección del alimentador, la caída de tensión y seleccionar el tipo de cable a utilizar.</a:t>
            </a:r>
            <a:endParaRPr lang="es-ES" dirty="0" smtClean="0"/>
          </a:p>
          <a:p>
            <a:pPr eaLnBrk="1" fontAlgn="auto" hangingPunct="1">
              <a:spcAft>
                <a:spcPts val="0"/>
              </a:spcAft>
              <a:buFont typeface="Arial" pitchFamily="34" charset="0"/>
              <a:buNone/>
              <a:defRPr/>
            </a:pPr>
            <a:endParaRPr lang="es-PE" sz="2100" dirty="0" smtClean="0"/>
          </a:p>
          <a:p>
            <a:pPr eaLnBrk="1" fontAlgn="auto" hangingPunct="1">
              <a:spcAft>
                <a:spcPts val="0"/>
              </a:spcAft>
              <a:buFont typeface="Arial" pitchFamily="34" charset="0"/>
              <a:buNone/>
              <a:defRPr/>
            </a:pPr>
            <a:r>
              <a:rPr lang="es-PE" sz="2100" dirty="0" smtClean="0"/>
              <a:t>Altura promedio concentradora: 3325 msnm</a:t>
            </a:r>
            <a:endParaRPr lang="es-ES" sz="2100" dirty="0"/>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Título"/>
          <p:cNvSpPr>
            <a:spLocks noGrp="1"/>
          </p:cNvSpPr>
          <p:nvPr>
            <p:ph type="title"/>
          </p:nvPr>
        </p:nvSpPr>
        <p:spPr/>
        <p:txBody>
          <a:bodyPr/>
          <a:lstStyle/>
          <a:p>
            <a:pPr eaLnBrk="1" hangingPunct="1"/>
            <a:r>
              <a:rPr lang="es-ES" b="1" smtClean="0"/>
              <a:t>DISPOSITIVOS DE PROTECCIÓN</a:t>
            </a:r>
            <a:endParaRPr lang="es-ES" smtClean="0"/>
          </a:p>
        </p:txBody>
      </p:sp>
      <p:sp>
        <p:nvSpPr>
          <p:cNvPr id="18435" name="2 Marcador de contenido"/>
          <p:cNvSpPr>
            <a:spLocks noGrp="1"/>
          </p:cNvSpPr>
          <p:nvPr>
            <p:ph idx="1"/>
          </p:nvPr>
        </p:nvSpPr>
        <p:spPr/>
        <p:txBody>
          <a:bodyPr/>
          <a:lstStyle/>
          <a:p>
            <a:pPr eaLnBrk="1" hangingPunct="1"/>
            <a:r>
              <a:rPr lang="es-ES" smtClean="0"/>
              <a:t>Tres son las causas que originan los accidentes eléctricos:</a:t>
            </a:r>
          </a:p>
        </p:txBody>
      </p:sp>
      <p:pic>
        <p:nvPicPr>
          <p:cNvPr id="18436" name="Picture 2"/>
          <p:cNvPicPr>
            <a:picLocks noChangeAspect="1" noChangeArrowheads="1"/>
          </p:cNvPicPr>
          <p:nvPr/>
        </p:nvPicPr>
        <p:blipFill>
          <a:blip r:embed="rId2"/>
          <a:srcRect l="18750" t="32813" r="16795" b="17500"/>
          <a:stretch>
            <a:fillRect/>
          </a:stretch>
        </p:blipFill>
        <p:spPr bwMode="auto">
          <a:xfrm>
            <a:off x="785813" y="2857500"/>
            <a:ext cx="7858125" cy="37861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Título"/>
          <p:cNvSpPr>
            <a:spLocks noGrp="1"/>
          </p:cNvSpPr>
          <p:nvPr>
            <p:ph type="title"/>
          </p:nvPr>
        </p:nvSpPr>
        <p:spPr/>
        <p:txBody>
          <a:bodyPr/>
          <a:lstStyle/>
          <a:p>
            <a:r>
              <a:rPr lang="es-ES" smtClean="0"/>
              <a:t>Fusibles</a:t>
            </a:r>
          </a:p>
        </p:txBody>
      </p:sp>
      <p:sp>
        <p:nvSpPr>
          <p:cNvPr id="19459" name="2 Marcador de contenido"/>
          <p:cNvSpPr>
            <a:spLocks noGrp="1"/>
          </p:cNvSpPr>
          <p:nvPr>
            <p:ph idx="1"/>
          </p:nvPr>
        </p:nvSpPr>
        <p:spPr/>
        <p:txBody>
          <a:bodyPr/>
          <a:lstStyle/>
          <a:p>
            <a:pPr>
              <a:buFont typeface="Arial" pitchFamily="34" charset="0"/>
              <a:buNone/>
            </a:pPr>
            <a:r>
              <a:rPr lang="es-ES" smtClean="0"/>
              <a:t>La intensidad nominal mínima del fusible de protección de un motor se determina a partir de la intensidad de arranque y del tiempo de arranque del mismo.</a:t>
            </a:r>
          </a:p>
          <a:p>
            <a:pPr>
              <a:buFont typeface="Arial" pitchFamily="34" charset="0"/>
              <a:buNone/>
            </a:pPr>
            <a:endParaRPr lang="es-ES" smtClean="0"/>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Título"/>
          <p:cNvSpPr>
            <a:spLocks noGrp="1"/>
          </p:cNvSpPr>
          <p:nvPr>
            <p:ph type="title"/>
          </p:nvPr>
        </p:nvSpPr>
        <p:spPr/>
        <p:txBody>
          <a:bodyPr/>
          <a:lstStyle/>
          <a:p>
            <a:pPr eaLnBrk="1" hangingPunct="1"/>
            <a:r>
              <a:rPr lang="es-ES" b="1" smtClean="0"/>
              <a:t>FUSIBLE aM</a:t>
            </a:r>
            <a:endParaRPr lang="es-ES" smtClean="0"/>
          </a:p>
        </p:txBody>
      </p:sp>
      <p:pic>
        <p:nvPicPr>
          <p:cNvPr id="20483" name="Picture 2"/>
          <p:cNvPicPr>
            <a:picLocks noChangeAspect="1" noChangeArrowheads="1"/>
          </p:cNvPicPr>
          <p:nvPr/>
        </p:nvPicPr>
        <p:blipFill>
          <a:blip r:embed="rId2"/>
          <a:srcRect l="13477" t="14063" r="13281" b="12811"/>
          <a:stretch>
            <a:fillRect/>
          </a:stretch>
        </p:blipFill>
        <p:spPr bwMode="auto">
          <a:xfrm>
            <a:off x="0" y="1214438"/>
            <a:ext cx="9043988" cy="56435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Título"/>
          <p:cNvSpPr>
            <a:spLocks noGrp="1"/>
          </p:cNvSpPr>
          <p:nvPr>
            <p:ph type="title"/>
          </p:nvPr>
        </p:nvSpPr>
        <p:spPr/>
        <p:txBody>
          <a:bodyPr/>
          <a:lstStyle/>
          <a:p>
            <a:r>
              <a:rPr lang="es-ES" sz="2800" b="1" smtClean="0"/>
              <a:t>Curvas tiempo-corriente para protección motores </a:t>
            </a:r>
            <a:r>
              <a:rPr lang="es-ES" sz="2400" b="1" smtClean="0"/>
              <a:t/>
            </a:r>
            <a:br>
              <a:rPr lang="es-ES" sz="2400" b="1" smtClean="0"/>
            </a:br>
            <a:r>
              <a:rPr lang="es-ES" sz="1600" smtClean="0"/>
              <a:t>Curvas de los interruptores automáticos con relé electrónico PR222MP</a:t>
            </a:r>
            <a:endParaRPr lang="es-ES" sz="1800" smtClean="0"/>
          </a:p>
        </p:txBody>
      </p:sp>
      <p:pic>
        <p:nvPicPr>
          <p:cNvPr id="21507" name="Picture 2"/>
          <p:cNvPicPr>
            <a:picLocks noChangeAspect="1" noChangeArrowheads="1"/>
          </p:cNvPicPr>
          <p:nvPr/>
        </p:nvPicPr>
        <p:blipFill>
          <a:blip r:embed="rId2"/>
          <a:srcRect l="37035" t="12857" r="18303" b="13571"/>
          <a:stretch>
            <a:fillRect/>
          </a:stretch>
        </p:blipFill>
        <p:spPr bwMode="auto">
          <a:xfrm>
            <a:off x="3571868" y="1357298"/>
            <a:ext cx="5143489" cy="5295900"/>
          </a:xfrm>
          <a:prstGeom prst="rect">
            <a:avLst/>
          </a:prstGeom>
          <a:noFill/>
          <a:ln w="9525">
            <a:noFill/>
            <a:miter lim="800000"/>
            <a:headEnd/>
            <a:tailEnd/>
          </a:ln>
        </p:spPr>
      </p:pic>
      <p:pic>
        <p:nvPicPr>
          <p:cNvPr id="4" name="Picture 2"/>
          <p:cNvPicPr>
            <a:picLocks noChangeAspect="1" noChangeArrowheads="1"/>
          </p:cNvPicPr>
          <p:nvPr/>
        </p:nvPicPr>
        <p:blipFill>
          <a:blip r:embed="rId2"/>
          <a:srcRect l="22768" t="12857" r="62427" b="48571"/>
          <a:stretch>
            <a:fillRect/>
          </a:stretch>
        </p:blipFill>
        <p:spPr bwMode="auto">
          <a:xfrm>
            <a:off x="571472" y="1643050"/>
            <a:ext cx="2714644" cy="4420811"/>
          </a:xfrm>
          <a:prstGeom prst="rect">
            <a:avLst/>
          </a:prstGeom>
          <a:noFill/>
          <a:ln w="9525">
            <a:noFill/>
            <a:miter lim="800000"/>
            <a:headEnd/>
            <a:tailEnd/>
          </a:ln>
        </p:spPr>
      </p:pic>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Título"/>
          <p:cNvSpPr>
            <a:spLocks noGrp="1"/>
          </p:cNvSpPr>
          <p:nvPr>
            <p:ph type="title"/>
          </p:nvPr>
        </p:nvSpPr>
        <p:spPr/>
        <p:txBody>
          <a:bodyPr/>
          <a:lstStyle/>
          <a:p>
            <a:r>
              <a:rPr lang="es-ES" smtClean="0"/>
              <a:t>Relés térmicos</a:t>
            </a:r>
          </a:p>
        </p:txBody>
      </p:sp>
      <p:sp>
        <p:nvSpPr>
          <p:cNvPr id="22531" name="2 Marcador de contenido"/>
          <p:cNvSpPr>
            <a:spLocks noGrp="1"/>
          </p:cNvSpPr>
          <p:nvPr>
            <p:ph idx="1"/>
          </p:nvPr>
        </p:nvSpPr>
        <p:spPr>
          <a:xfrm>
            <a:off x="571500" y="1285875"/>
            <a:ext cx="8229600" cy="1357313"/>
          </a:xfrm>
        </p:spPr>
        <p:txBody>
          <a:bodyPr>
            <a:normAutofit fontScale="92500" lnSpcReduction="20000"/>
          </a:bodyPr>
          <a:lstStyle/>
          <a:p>
            <a:pPr algn="just"/>
            <a:r>
              <a:rPr lang="es-ES" sz="2000" smtClean="0"/>
              <a:t>Los relés cumplen con la función de protección térmica del motor contra sobrecargas y van asociados a un contactor que es el que realiza la apertura del circuito de potencia. Puesto que protegen solamente contra sobrecargas, los relés térmicos deben complementarse con una protección contra cortocircuitos. </a:t>
            </a:r>
          </a:p>
        </p:txBody>
      </p:sp>
      <p:pic>
        <p:nvPicPr>
          <p:cNvPr id="22532" name="Picture 2"/>
          <p:cNvPicPr>
            <a:picLocks noChangeAspect="1" noChangeArrowheads="1"/>
          </p:cNvPicPr>
          <p:nvPr/>
        </p:nvPicPr>
        <p:blipFill>
          <a:blip r:embed="rId2"/>
          <a:srcRect/>
          <a:stretch>
            <a:fillRect/>
          </a:stretch>
        </p:blipFill>
        <p:spPr bwMode="auto">
          <a:xfrm>
            <a:off x="2214546" y="2857496"/>
            <a:ext cx="5300663" cy="3714750"/>
          </a:xfrm>
          <a:prstGeom prst="rect">
            <a:avLst/>
          </a:prstGeom>
          <a:noFill/>
          <a:ln w="9525">
            <a:noFill/>
            <a:miter lim="800000"/>
            <a:headEnd/>
            <a:tailEnd/>
          </a:ln>
        </p:spPr>
      </p:pic>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Título"/>
          <p:cNvSpPr>
            <a:spLocks noGrp="1"/>
          </p:cNvSpPr>
          <p:nvPr>
            <p:ph type="title"/>
          </p:nvPr>
        </p:nvSpPr>
        <p:spPr/>
        <p:txBody>
          <a:bodyPr/>
          <a:lstStyle/>
          <a:p>
            <a:r>
              <a:rPr lang="es-ES" smtClean="0"/>
              <a:t>Relés térmicos</a:t>
            </a:r>
          </a:p>
        </p:txBody>
      </p:sp>
      <p:sp>
        <p:nvSpPr>
          <p:cNvPr id="23555" name="2 Marcador de contenido"/>
          <p:cNvSpPr>
            <a:spLocks noGrp="1"/>
          </p:cNvSpPr>
          <p:nvPr>
            <p:ph idx="1"/>
          </p:nvPr>
        </p:nvSpPr>
        <p:spPr/>
        <p:txBody>
          <a:bodyPr/>
          <a:lstStyle/>
          <a:p>
            <a:pPr>
              <a:buFont typeface="Arial" pitchFamily="34" charset="0"/>
              <a:buNone/>
            </a:pPr>
            <a:r>
              <a:rPr lang="es-ES" dirty="0" smtClean="0"/>
              <a:t>La norma que especifica este tipo de relés es la IEC 60947-4 y establece distintas clases de relés, especificando tiempos de no apertura y de apertura para cada una de ellas como sigue:</a:t>
            </a:r>
          </a:p>
          <a:p>
            <a:pPr>
              <a:buFont typeface="Arial" pitchFamily="34" charset="0"/>
              <a:buNone/>
            </a:pPr>
            <a:endParaRPr lang="es-ES" dirty="0" smtClean="0"/>
          </a:p>
        </p:txBody>
      </p:sp>
      <p:pic>
        <p:nvPicPr>
          <p:cNvPr id="23556" name="Picture 2"/>
          <p:cNvPicPr>
            <a:picLocks noChangeAspect="1" noChangeArrowheads="1"/>
          </p:cNvPicPr>
          <p:nvPr/>
        </p:nvPicPr>
        <p:blipFill>
          <a:blip r:embed="rId2"/>
          <a:srcRect l="15178" t="20714" r="13840" b="50000"/>
          <a:stretch>
            <a:fillRect/>
          </a:stretch>
        </p:blipFill>
        <p:spPr bwMode="auto">
          <a:xfrm>
            <a:off x="714348" y="4071942"/>
            <a:ext cx="7756525" cy="2000250"/>
          </a:xfrm>
          <a:prstGeom prst="rect">
            <a:avLst/>
          </a:prstGeom>
          <a:noFill/>
          <a:ln w="9525">
            <a:noFill/>
            <a:miter lim="800000"/>
            <a:headEnd/>
            <a:tailEnd/>
          </a:ln>
        </p:spPr>
      </p:pic>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Título"/>
          <p:cNvSpPr>
            <a:spLocks noGrp="1"/>
          </p:cNvSpPr>
          <p:nvPr>
            <p:ph type="title"/>
          </p:nvPr>
        </p:nvSpPr>
        <p:spPr/>
        <p:txBody>
          <a:bodyPr/>
          <a:lstStyle/>
          <a:p>
            <a:r>
              <a:rPr lang="es-ES" smtClean="0"/>
              <a:t>Relés térmicos</a:t>
            </a:r>
          </a:p>
        </p:txBody>
      </p:sp>
      <p:pic>
        <p:nvPicPr>
          <p:cNvPr id="24579" name="Picture 2"/>
          <p:cNvPicPr>
            <a:picLocks noChangeAspect="1" noChangeArrowheads="1"/>
          </p:cNvPicPr>
          <p:nvPr/>
        </p:nvPicPr>
        <p:blipFill>
          <a:blip r:embed="rId2"/>
          <a:srcRect/>
          <a:stretch>
            <a:fillRect/>
          </a:stretch>
        </p:blipFill>
        <p:spPr bwMode="auto">
          <a:xfrm>
            <a:off x="1357313" y="1143000"/>
            <a:ext cx="6881812" cy="4143375"/>
          </a:xfrm>
          <a:prstGeom prst="rect">
            <a:avLst/>
          </a:prstGeom>
          <a:noFill/>
          <a:ln w="9525">
            <a:noFill/>
            <a:miter lim="800000"/>
            <a:headEnd/>
            <a:tailEnd/>
          </a:ln>
        </p:spPr>
      </p:pic>
      <p:pic>
        <p:nvPicPr>
          <p:cNvPr id="24580" name="Picture 2"/>
          <p:cNvPicPr>
            <a:picLocks noChangeAspect="1" noChangeArrowheads="1"/>
          </p:cNvPicPr>
          <p:nvPr/>
        </p:nvPicPr>
        <p:blipFill>
          <a:blip r:embed="rId3"/>
          <a:srcRect l="15178" t="20714" r="13840" b="50000"/>
          <a:stretch>
            <a:fillRect/>
          </a:stretch>
        </p:blipFill>
        <p:spPr bwMode="auto">
          <a:xfrm>
            <a:off x="2143125" y="5286375"/>
            <a:ext cx="5470525" cy="1411288"/>
          </a:xfrm>
          <a:prstGeom prst="rect">
            <a:avLst/>
          </a:prstGeom>
          <a:noFill/>
          <a:ln w="9525">
            <a:noFill/>
            <a:miter lim="800000"/>
            <a:headEnd/>
            <a:tailEnd/>
          </a:ln>
        </p:spPr>
      </p:pic>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Título"/>
          <p:cNvSpPr>
            <a:spLocks noGrp="1"/>
          </p:cNvSpPr>
          <p:nvPr>
            <p:ph type="title"/>
          </p:nvPr>
        </p:nvSpPr>
        <p:spPr/>
        <p:txBody>
          <a:bodyPr>
            <a:normAutofit fontScale="90000"/>
          </a:bodyPr>
          <a:lstStyle/>
          <a:p>
            <a:r>
              <a:rPr lang="es-ES" sz="3600" smtClean="0"/>
              <a:t>Curvas tiempo-corriente para distribución (relé termomagnético)</a:t>
            </a:r>
          </a:p>
        </p:txBody>
      </p:sp>
      <p:sp>
        <p:nvSpPr>
          <p:cNvPr id="25603" name="2 Marcador de contenido"/>
          <p:cNvSpPr>
            <a:spLocks noGrp="1"/>
          </p:cNvSpPr>
          <p:nvPr>
            <p:ph idx="1"/>
          </p:nvPr>
        </p:nvSpPr>
        <p:spPr>
          <a:xfrm>
            <a:off x="214313" y="1714500"/>
            <a:ext cx="3571875" cy="4857750"/>
          </a:xfrm>
        </p:spPr>
        <p:txBody>
          <a:bodyPr/>
          <a:lstStyle/>
          <a:p>
            <a:pPr algn="just"/>
            <a:r>
              <a:rPr lang="es-ES" sz="1800" smtClean="0"/>
              <a:t>Se toma en consideración un interruptor automático T4N 250 (In = 250 A). </a:t>
            </a:r>
          </a:p>
          <a:p>
            <a:pPr algn="just"/>
            <a:r>
              <a:rPr lang="es-ES" sz="1800" smtClean="0"/>
              <a:t>Mediante el trimmer de regulación térmica, seleccionar el umbral de corriente I</a:t>
            </a:r>
            <a:r>
              <a:rPr lang="es-ES" sz="1800" baseline="-25000" smtClean="0"/>
              <a:t>1</a:t>
            </a:r>
            <a:r>
              <a:rPr lang="es-ES" sz="1800" smtClean="0"/>
              <a:t>, por ejemplo, a 0.9 x In (225 A); seleccionar el umbral de actuación magnético I</a:t>
            </a:r>
            <a:r>
              <a:rPr lang="es-ES" sz="1800" baseline="-25000" smtClean="0"/>
              <a:t>3</a:t>
            </a:r>
            <a:r>
              <a:rPr lang="es-ES" sz="1800" smtClean="0"/>
              <a:t>, regulable de </a:t>
            </a:r>
            <a:r>
              <a:rPr lang="it-IT" sz="1800" smtClean="0"/>
              <a:t>5 a 10 x In, a 10 x In igual a 2500 A.</a:t>
            </a:r>
          </a:p>
          <a:p>
            <a:pPr algn="just"/>
            <a:r>
              <a:rPr lang="es-ES" sz="1800" smtClean="0"/>
              <a:t>Para valores de corriente de defecto superiores a 2500 A, el interruptor automático interviene con la protección magnética instantánea.</a:t>
            </a:r>
          </a:p>
        </p:txBody>
      </p:sp>
      <p:pic>
        <p:nvPicPr>
          <p:cNvPr id="25604" name="Picture 5"/>
          <p:cNvPicPr>
            <a:picLocks noChangeAspect="1" noChangeArrowheads="1"/>
          </p:cNvPicPr>
          <p:nvPr/>
        </p:nvPicPr>
        <p:blipFill>
          <a:blip r:embed="rId2"/>
          <a:srcRect l="33400" t="14999" r="15775" b="9285"/>
          <a:stretch>
            <a:fillRect/>
          </a:stretch>
        </p:blipFill>
        <p:spPr bwMode="auto">
          <a:xfrm>
            <a:off x="3857625" y="1571625"/>
            <a:ext cx="5000625" cy="5043488"/>
          </a:xfrm>
          <a:prstGeom prst="rect">
            <a:avLst/>
          </a:prstGeom>
          <a:noFill/>
          <a:ln w="9525">
            <a:noFill/>
            <a:miter lim="800000"/>
            <a:headEnd/>
            <a:tailEnd/>
          </a:ln>
        </p:spPr>
      </p:pic>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Título"/>
          <p:cNvSpPr>
            <a:spLocks noGrp="1"/>
          </p:cNvSpPr>
          <p:nvPr>
            <p:ph type="title"/>
          </p:nvPr>
        </p:nvSpPr>
        <p:spPr/>
        <p:txBody>
          <a:bodyPr/>
          <a:lstStyle/>
          <a:p>
            <a:r>
              <a:rPr lang="es-ES" smtClean="0"/>
              <a:t>Guardamotores magnéticos</a:t>
            </a:r>
          </a:p>
        </p:txBody>
      </p:sp>
      <p:sp>
        <p:nvSpPr>
          <p:cNvPr id="26627" name="2 Marcador de contenido"/>
          <p:cNvSpPr>
            <a:spLocks noGrp="1"/>
          </p:cNvSpPr>
          <p:nvPr>
            <p:ph idx="1"/>
          </p:nvPr>
        </p:nvSpPr>
        <p:spPr/>
        <p:txBody>
          <a:bodyPr/>
          <a:lstStyle/>
          <a:p>
            <a:pPr algn="just"/>
            <a:r>
              <a:rPr lang="es-ES" sz="2400" smtClean="0"/>
              <a:t>Son dispositivos de protección contra cortocircuito, de corte tripolar.</a:t>
            </a:r>
          </a:p>
          <a:p>
            <a:pPr algn="just"/>
            <a:r>
              <a:rPr lang="es-ES" sz="2400" smtClean="0"/>
              <a:t>Los guardamotores magnéticos cumplen la función de protección contra cortocircuitos, cumpliendo adicionalmente la función de seccionamiento. Los requisitos para que cumplan con la función de protección contra cortocircuito son básicamente una pronta detección de la corriente de defecto y una rápida apertura de los contactos. Esto conduce a que los guardamotores magnéticos sean aparatos limitadores.</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2 Marcador de contenido"/>
          <p:cNvSpPr>
            <a:spLocks noGrp="1"/>
          </p:cNvSpPr>
          <p:nvPr>
            <p:ph idx="1"/>
          </p:nvPr>
        </p:nvSpPr>
        <p:spPr>
          <a:xfrm>
            <a:off x="5286375" y="785813"/>
            <a:ext cx="3643313" cy="5429250"/>
          </a:xfrm>
        </p:spPr>
        <p:txBody>
          <a:bodyPr/>
          <a:lstStyle/>
          <a:p>
            <a:r>
              <a:rPr lang="es-ES" sz="2000" dirty="0" smtClean="0"/>
              <a:t>La norma que especifica las características técnicas de los </a:t>
            </a:r>
            <a:r>
              <a:rPr lang="es-ES" sz="2000" dirty="0" err="1" smtClean="0"/>
              <a:t>guardamotores</a:t>
            </a:r>
            <a:r>
              <a:rPr lang="es-ES" sz="2000" dirty="0" smtClean="0"/>
              <a:t> es la norma </a:t>
            </a:r>
            <a:r>
              <a:rPr lang="es-ES" sz="2000" b="1" dirty="0" smtClean="0"/>
              <a:t>IEC947-4-1</a:t>
            </a:r>
            <a:r>
              <a:rPr lang="es-ES" sz="2000" dirty="0" smtClean="0"/>
              <a:t> - “</a:t>
            </a:r>
            <a:r>
              <a:rPr lang="es-ES" sz="2000" i="1" dirty="0" err="1" smtClean="0"/>
              <a:t>Contactores</a:t>
            </a:r>
            <a:r>
              <a:rPr lang="es-ES" sz="2000" i="1" dirty="0" smtClean="0"/>
              <a:t> y </a:t>
            </a:r>
            <a:r>
              <a:rPr lang="es-ES" sz="2000" i="1" dirty="0" err="1" smtClean="0"/>
              <a:t>Guardamotores</a:t>
            </a:r>
            <a:r>
              <a:rPr lang="es-ES" sz="2000" i="1" dirty="0" smtClean="0"/>
              <a:t> –electromecánicos”.</a:t>
            </a:r>
          </a:p>
          <a:p>
            <a:endParaRPr lang="es-ES" sz="2000" dirty="0" smtClean="0"/>
          </a:p>
          <a:p>
            <a:r>
              <a:rPr lang="es-ES" sz="2000" dirty="0" smtClean="0"/>
              <a:t>El </a:t>
            </a:r>
            <a:r>
              <a:rPr lang="es-ES" sz="2000" dirty="0" err="1" smtClean="0"/>
              <a:t>guardamotor</a:t>
            </a:r>
            <a:r>
              <a:rPr lang="es-ES" sz="2000" dirty="0" smtClean="0"/>
              <a:t> magnético presenta un elevado poder de corte, siendo el rango del mismo desde 10kA hasta 100kA aproximadamente.</a:t>
            </a:r>
          </a:p>
        </p:txBody>
      </p:sp>
      <p:pic>
        <p:nvPicPr>
          <p:cNvPr id="27651" name="Picture 2"/>
          <p:cNvPicPr>
            <a:picLocks noChangeAspect="1" noChangeArrowheads="1"/>
          </p:cNvPicPr>
          <p:nvPr/>
        </p:nvPicPr>
        <p:blipFill>
          <a:blip r:embed="rId2"/>
          <a:srcRect/>
          <a:stretch>
            <a:fillRect/>
          </a:stretch>
        </p:blipFill>
        <p:spPr bwMode="auto">
          <a:xfrm>
            <a:off x="428625" y="0"/>
            <a:ext cx="4614863" cy="6715125"/>
          </a:xfrm>
          <a:prstGeom prst="rect">
            <a:avLst/>
          </a:prstGeom>
          <a:noFill/>
          <a:ln w="9525">
            <a:noFill/>
            <a:miter lim="800000"/>
            <a:headEnd/>
            <a:tailEnd/>
          </a:ln>
        </p:spPr>
      </p:pic>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Marcador de contenido"/>
          <p:cNvSpPr>
            <a:spLocks noGrp="1"/>
          </p:cNvSpPr>
          <p:nvPr>
            <p:ph idx="1"/>
          </p:nvPr>
        </p:nvSpPr>
        <p:spPr>
          <a:xfrm>
            <a:off x="5572125" y="1600200"/>
            <a:ext cx="3114675" cy="4525963"/>
          </a:xfrm>
        </p:spPr>
        <p:txBody>
          <a:bodyPr/>
          <a:lstStyle/>
          <a:p>
            <a:pPr>
              <a:buFont typeface="Arial" pitchFamily="34" charset="0"/>
              <a:buNone/>
            </a:pPr>
            <a:r>
              <a:rPr lang="es-ES" sz="2800" smtClean="0"/>
              <a:t>curvas de limitación de corriente del guardamotor tipo GV2-ME</a:t>
            </a:r>
          </a:p>
        </p:txBody>
      </p:sp>
      <p:pic>
        <p:nvPicPr>
          <p:cNvPr id="28675" name="Picture 2"/>
          <p:cNvPicPr>
            <a:picLocks noChangeAspect="1" noChangeArrowheads="1"/>
          </p:cNvPicPr>
          <p:nvPr/>
        </p:nvPicPr>
        <p:blipFill>
          <a:blip r:embed="rId2"/>
          <a:srcRect/>
          <a:stretch>
            <a:fillRect/>
          </a:stretch>
        </p:blipFill>
        <p:spPr bwMode="auto">
          <a:xfrm>
            <a:off x="714375" y="0"/>
            <a:ext cx="4259263" cy="6972300"/>
          </a:xfrm>
          <a:prstGeom prst="rect">
            <a:avLst/>
          </a:prstGeom>
          <a:noFill/>
          <a:ln w="9525">
            <a:noFill/>
            <a:miter lim="800000"/>
            <a:headEnd/>
            <a:tailEnd/>
          </a:ln>
        </p:spPr>
      </p:pic>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Título"/>
          <p:cNvSpPr>
            <a:spLocks noGrp="1"/>
          </p:cNvSpPr>
          <p:nvPr>
            <p:ph type="title"/>
          </p:nvPr>
        </p:nvSpPr>
        <p:spPr/>
        <p:txBody>
          <a:bodyPr/>
          <a:lstStyle/>
          <a:p>
            <a:pPr eaLnBrk="1" hangingPunct="1"/>
            <a:r>
              <a:rPr lang="es-ES" sz="2800" b="1" smtClean="0"/>
              <a:t>CRITERIO PARA LA ELECCIÓN DE LA PROTECCIÓN EN</a:t>
            </a:r>
            <a:br>
              <a:rPr lang="es-ES" sz="2800" b="1" smtClean="0"/>
            </a:br>
            <a:r>
              <a:rPr lang="es-ES" sz="2800" b="1" smtClean="0"/>
              <a:t>ARRANQUES DE MOTORES</a:t>
            </a:r>
            <a:endParaRPr lang="es-ES" sz="2800" smtClean="0"/>
          </a:p>
        </p:txBody>
      </p:sp>
      <p:sp>
        <p:nvSpPr>
          <p:cNvPr id="29699" name="2 Marcador de contenido"/>
          <p:cNvSpPr>
            <a:spLocks noGrp="1"/>
          </p:cNvSpPr>
          <p:nvPr>
            <p:ph idx="1"/>
          </p:nvPr>
        </p:nvSpPr>
        <p:spPr/>
        <p:txBody>
          <a:bodyPr/>
          <a:lstStyle/>
          <a:p>
            <a:pPr eaLnBrk="1" hangingPunct="1"/>
            <a:r>
              <a:rPr lang="es-ES" b="1" smtClean="0"/>
              <a:t>ARRANQUE DIRECTO</a:t>
            </a:r>
            <a:endParaRPr lang="es-ES" smtClean="0"/>
          </a:p>
        </p:txBody>
      </p:sp>
      <p:pic>
        <p:nvPicPr>
          <p:cNvPr id="29700" name="Picture 2"/>
          <p:cNvPicPr>
            <a:picLocks noChangeAspect="1" noChangeArrowheads="1"/>
          </p:cNvPicPr>
          <p:nvPr/>
        </p:nvPicPr>
        <p:blipFill>
          <a:blip r:embed="rId2"/>
          <a:srcRect l="31641" t="41251" r="32031" b="46562"/>
          <a:stretch>
            <a:fillRect/>
          </a:stretch>
        </p:blipFill>
        <p:spPr bwMode="auto">
          <a:xfrm>
            <a:off x="500063" y="5572125"/>
            <a:ext cx="5264150" cy="1103313"/>
          </a:xfrm>
          <a:prstGeom prst="rect">
            <a:avLst/>
          </a:prstGeom>
          <a:noFill/>
          <a:ln w="9525">
            <a:noFill/>
            <a:miter lim="800000"/>
            <a:headEnd/>
            <a:tailEnd/>
          </a:ln>
        </p:spPr>
      </p:pic>
      <p:pic>
        <p:nvPicPr>
          <p:cNvPr id="29701" name="Picture 5"/>
          <p:cNvPicPr>
            <a:picLocks noChangeAspect="1" noChangeArrowheads="1"/>
          </p:cNvPicPr>
          <p:nvPr/>
        </p:nvPicPr>
        <p:blipFill>
          <a:blip r:embed="rId3"/>
          <a:srcRect l="54768" t="18098" r="9453" b="28230"/>
          <a:stretch>
            <a:fillRect/>
          </a:stretch>
        </p:blipFill>
        <p:spPr bwMode="auto">
          <a:xfrm>
            <a:off x="4929188" y="1643063"/>
            <a:ext cx="3786187" cy="3549650"/>
          </a:xfrm>
          <a:prstGeom prst="rect">
            <a:avLst/>
          </a:prstGeom>
          <a:noFill/>
          <a:ln w="9525">
            <a:noFill/>
            <a:miter lim="800000"/>
            <a:headEnd/>
            <a:tailEnd/>
          </a:ln>
        </p:spPr>
      </p:pic>
      <p:pic>
        <p:nvPicPr>
          <p:cNvPr id="29702" name="Picture 6"/>
          <p:cNvPicPr>
            <a:picLocks noChangeAspect="1" noChangeArrowheads="1"/>
          </p:cNvPicPr>
          <p:nvPr/>
        </p:nvPicPr>
        <p:blipFill>
          <a:blip r:embed="rId4"/>
          <a:srcRect l="11160" t="30000" r="54465" b="15714"/>
          <a:stretch>
            <a:fillRect/>
          </a:stretch>
        </p:blipFill>
        <p:spPr bwMode="auto">
          <a:xfrm>
            <a:off x="1357313" y="2071688"/>
            <a:ext cx="3214687" cy="31734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Título"/>
          <p:cNvSpPr>
            <a:spLocks noGrp="1"/>
          </p:cNvSpPr>
          <p:nvPr>
            <p:ph type="title"/>
          </p:nvPr>
        </p:nvSpPr>
        <p:spPr/>
        <p:txBody>
          <a:bodyPr/>
          <a:lstStyle/>
          <a:p>
            <a:pPr eaLnBrk="1" hangingPunct="1"/>
            <a:r>
              <a:rPr lang="es-ES" sz="2800" b="1" smtClean="0"/>
              <a:t>CRITERIO PARA LA ELECCIÓN DE LA PROTECCIÓN EN</a:t>
            </a:r>
            <a:br>
              <a:rPr lang="es-ES" sz="2800" b="1" smtClean="0"/>
            </a:br>
            <a:r>
              <a:rPr lang="es-ES" sz="2800" b="1" smtClean="0"/>
              <a:t>ARRANQUES DE MOTORES</a:t>
            </a:r>
            <a:endParaRPr lang="es-ES" sz="2800" smtClean="0"/>
          </a:p>
        </p:txBody>
      </p:sp>
      <p:sp>
        <p:nvSpPr>
          <p:cNvPr id="30723" name="2 Marcador de contenido"/>
          <p:cNvSpPr>
            <a:spLocks noGrp="1"/>
          </p:cNvSpPr>
          <p:nvPr>
            <p:ph idx="1"/>
          </p:nvPr>
        </p:nvSpPr>
        <p:spPr/>
        <p:txBody>
          <a:bodyPr/>
          <a:lstStyle/>
          <a:p>
            <a:pPr eaLnBrk="1" hangingPunct="1"/>
            <a:r>
              <a:rPr lang="es-ES" b="1" smtClean="0"/>
              <a:t>ARRANQUE EN ESTRELLA TRIANGULO</a:t>
            </a:r>
            <a:endParaRPr lang="es-ES" smtClean="0"/>
          </a:p>
        </p:txBody>
      </p:sp>
      <p:pic>
        <p:nvPicPr>
          <p:cNvPr id="30724" name="Picture 2"/>
          <p:cNvPicPr>
            <a:picLocks noChangeAspect="1" noChangeArrowheads="1"/>
          </p:cNvPicPr>
          <p:nvPr/>
        </p:nvPicPr>
        <p:blipFill>
          <a:blip r:embed="rId2"/>
          <a:srcRect l="30469" t="30000" r="13281" b="45625"/>
          <a:stretch>
            <a:fillRect/>
          </a:stretch>
        </p:blipFill>
        <p:spPr bwMode="auto">
          <a:xfrm>
            <a:off x="928688" y="2786063"/>
            <a:ext cx="7385050" cy="2000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Título"/>
          <p:cNvSpPr>
            <a:spLocks noGrp="1"/>
          </p:cNvSpPr>
          <p:nvPr>
            <p:ph type="title"/>
          </p:nvPr>
        </p:nvSpPr>
        <p:spPr/>
        <p:txBody>
          <a:bodyPr/>
          <a:lstStyle/>
          <a:p>
            <a:pPr eaLnBrk="1" hangingPunct="1"/>
            <a:r>
              <a:rPr lang="es-ES" sz="2800" b="1" smtClean="0"/>
              <a:t>CRITERIO PARA LA ELECCIÓN DE LA PROTECCIÓN EN</a:t>
            </a:r>
            <a:br>
              <a:rPr lang="es-ES" sz="2800" b="1" smtClean="0"/>
            </a:br>
            <a:r>
              <a:rPr lang="es-ES" sz="2800" b="1" smtClean="0"/>
              <a:t>ARRANQUES DE MOTORES</a:t>
            </a:r>
            <a:endParaRPr lang="es-ES" sz="2800" smtClean="0"/>
          </a:p>
        </p:txBody>
      </p:sp>
      <p:sp>
        <p:nvSpPr>
          <p:cNvPr id="31747" name="2 Marcador de contenido"/>
          <p:cNvSpPr>
            <a:spLocks noGrp="1"/>
          </p:cNvSpPr>
          <p:nvPr>
            <p:ph idx="1"/>
          </p:nvPr>
        </p:nvSpPr>
        <p:spPr/>
        <p:txBody>
          <a:bodyPr/>
          <a:lstStyle/>
          <a:p>
            <a:pPr eaLnBrk="1" hangingPunct="1"/>
            <a:r>
              <a:rPr lang="es-ES" b="1" smtClean="0"/>
              <a:t>REACTOR</a:t>
            </a:r>
            <a:endParaRPr lang="es-ES" smtClean="0"/>
          </a:p>
        </p:txBody>
      </p:sp>
      <p:pic>
        <p:nvPicPr>
          <p:cNvPr id="31748" name="Picture 2"/>
          <p:cNvPicPr>
            <a:picLocks noChangeAspect="1" noChangeArrowheads="1"/>
          </p:cNvPicPr>
          <p:nvPr/>
        </p:nvPicPr>
        <p:blipFill>
          <a:blip r:embed="rId2"/>
          <a:srcRect l="26367" t="45938" r="20898" b="32500"/>
          <a:stretch>
            <a:fillRect/>
          </a:stretch>
        </p:blipFill>
        <p:spPr bwMode="auto">
          <a:xfrm>
            <a:off x="785813" y="2571750"/>
            <a:ext cx="7826375" cy="2000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Título"/>
          <p:cNvSpPr>
            <a:spLocks noGrp="1"/>
          </p:cNvSpPr>
          <p:nvPr>
            <p:ph type="title"/>
          </p:nvPr>
        </p:nvSpPr>
        <p:spPr/>
        <p:txBody>
          <a:bodyPr/>
          <a:lstStyle/>
          <a:p>
            <a:pPr eaLnBrk="1" hangingPunct="1"/>
            <a:endParaRPr lang="es-ES" smtClean="0"/>
          </a:p>
        </p:txBody>
      </p:sp>
      <p:sp>
        <p:nvSpPr>
          <p:cNvPr id="32771" name="2 Marcador de contenido"/>
          <p:cNvSpPr>
            <a:spLocks noGrp="1"/>
          </p:cNvSpPr>
          <p:nvPr>
            <p:ph idx="1"/>
          </p:nvPr>
        </p:nvSpPr>
        <p:spPr/>
        <p:txBody>
          <a:bodyPr/>
          <a:lstStyle/>
          <a:p>
            <a:pPr eaLnBrk="1" hangingPunct="1"/>
            <a:endParaRPr lang="es-ES" smtClean="0"/>
          </a:p>
        </p:txBody>
      </p:sp>
      <p:pic>
        <p:nvPicPr>
          <p:cNvPr id="32772" name="Picture 2"/>
          <p:cNvPicPr>
            <a:picLocks noChangeAspect="1" noChangeArrowheads="1"/>
          </p:cNvPicPr>
          <p:nvPr/>
        </p:nvPicPr>
        <p:blipFill>
          <a:blip r:embed="rId2"/>
          <a:srcRect l="32813" t="14063" r="30273" b="4375"/>
          <a:stretch>
            <a:fillRect/>
          </a:stretch>
        </p:blipFill>
        <p:spPr bwMode="auto">
          <a:xfrm>
            <a:off x="1928813" y="0"/>
            <a:ext cx="4857750" cy="6708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Título"/>
          <p:cNvSpPr>
            <a:spLocks noGrp="1"/>
          </p:cNvSpPr>
          <p:nvPr>
            <p:ph type="title"/>
          </p:nvPr>
        </p:nvSpPr>
        <p:spPr/>
        <p:txBody>
          <a:bodyPr/>
          <a:lstStyle/>
          <a:p>
            <a:r>
              <a:rPr lang="es-ES" sz="3200" smtClean="0"/>
              <a:t>Cuadro con los distintos dispositivos de protección y las funciones que cumplen</a:t>
            </a:r>
          </a:p>
        </p:txBody>
      </p:sp>
      <p:pic>
        <p:nvPicPr>
          <p:cNvPr id="33795" name="Picture 2"/>
          <p:cNvPicPr>
            <a:picLocks noChangeAspect="1" noChangeArrowheads="1"/>
          </p:cNvPicPr>
          <p:nvPr/>
        </p:nvPicPr>
        <p:blipFill>
          <a:blip r:embed="rId2"/>
          <a:srcRect l="14732" t="30000" r="13840" b="24284"/>
          <a:stretch>
            <a:fillRect/>
          </a:stretch>
        </p:blipFill>
        <p:spPr bwMode="auto">
          <a:xfrm>
            <a:off x="571500" y="2071688"/>
            <a:ext cx="7929563" cy="3171825"/>
          </a:xfrm>
          <a:prstGeom prst="rect">
            <a:avLst/>
          </a:prstGeom>
          <a:noFill/>
          <a:ln w="9525">
            <a:noFill/>
            <a:miter lim="800000"/>
            <a:headEnd/>
            <a:tailEnd/>
          </a:ln>
        </p:spPr>
      </p:pic>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b="1" dirty="0"/>
              <a:t>SELECCIÓN DE TABLEROS ELÉCTRICOS</a:t>
            </a:r>
            <a:endParaRPr lang="es-ES" dirty="0"/>
          </a:p>
        </p:txBody>
      </p:sp>
      <p:sp>
        <p:nvSpPr>
          <p:cNvPr id="3" name="2 Subtítulo"/>
          <p:cNvSpPr>
            <a:spLocks noGrp="1"/>
          </p:cNvSpPr>
          <p:nvPr>
            <p:ph type="subTitle" idx="1"/>
          </p:nvPr>
        </p:nvSpPr>
        <p:spPr/>
        <p:txBody>
          <a:bodyPr/>
          <a:lstStyle/>
          <a:p>
            <a:endParaRPr lang="es-ES"/>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t>OBJETIVOS</a:t>
            </a:r>
            <a:endParaRPr lang="es-ES" dirty="0"/>
          </a:p>
        </p:txBody>
      </p:sp>
      <p:sp>
        <p:nvSpPr>
          <p:cNvPr id="3" name="2 Marcador de contenido"/>
          <p:cNvSpPr>
            <a:spLocks noGrp="1"/>
          </p:cNvSpPr>
          <p:nvPr>
            <p:ph idx="1"/>
          </p:nvPr>
        </p:nvSpPr>
        <p:spPr/>
        <p:txBody>
          <a:bodyPr/>
          <a:lstStyle/>
          <a:p>
            <a:pPr>
              <a:buNone/>
            </a:pPr>
            <a:r>
              <a:rPr lang="es-ES" dirty="0" smtClean="0"/>
              <a:t>1. Analizar las características de los diferentes tipos de tableros eléctricos.</a:t>
            </a:r>
          </a:p>
          <a:p>
            <a:pPr>
              <a:buNone/>
            </a:pPr>
            <a:r>
              <a:rPr lang="es-ES" dirty="0" smtClean="0"/>
              <a:t>2. Seleccionar un tablero eléctrico según la aplicación.</a:t>
            </a:r>
          </a:p>
          <a:p>
            <a:pPr>
              <a:buNone/>
            </a:pPr>
            <a:r>
              <a:rPr lang="es-ES" dirty="0" smtClean="0"/>
              <a:t>3. Identificar las condiciones que deben cumplir los tableros eléctricos para su uso.</a:t>
            </a:r>
            <a:endParaRPr lang="es-ES" dirty="0"/>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t>DEFINICIÓN</a:t>
            </a:r>
            <a:endParaRPr lang="es-ES" dirty="0"/>
          </a:p>
        </p:txBody>
      </p:sp>
      <p:sp>
        <p:nvSpPr>
          <p:cNvPr id="3" name="2 Marcador de contenido"/>
          <p:cNvSpPr>
            <a:spLocks noGrp="1"/>
          </p:cNvSpPr>
          <p:nvPr>
            <p:ph idx="1"/>
          </p:nvPr>
        </p:nvSpPr>
        <p:spPr>
          <a:xfrm>
            <a:off x="428596" y="1500174"/>
            <a:ext cx="4614866" cy="4840303"/>
          </a:xfrm>
        </p:spPr>
        <p:txBody>
          <a:bodyPr>
            <a:normAutofit/>
          </a:bodyPr>
          <a:lstStyle/>
          <a:p>
            <a:pPr algn="just"/>
            <a:r>
              <a:rPr lang="es-ES" sz="2400" dirty="0" smtClean="0"/>
              <a:t>Los tableros eléctricos son una combinación de uno o más dispositivos de maniobra, asociados con equipos de control, medida, protección y regulación, completamente ensamblados; es decir, con todas sus interconexiones eléctricas y mecánicas terminadas, así como sus partes estructurales.</a:t>
            </a:r>
            <a:endParaRPr lang="es-ES" sz="2400" dirty="0"/>
          </a:p>
        </p:txBody>
      </p:sp>
      <p:pic>
        <p:nvPicPr>
          <p:cNvPr id="5" name="Picture 2" descr="http://imagenes.acambiode.com/empresas/6/8/6/5/68653070071065706854525670494566/productos/Banco%20SCA1.JPG"/>
          <p:cNvPicPr>
            <a:picLocks noChangeAspect="1" noChangeArrowheads="1"/>
          </p:cNvPicPr>
          <p:nvPr/>
        </p:nvPicPr>
        <p:blipFill>
          <a:blip r:embed="rId2"/>
          <a:srcRect/>
          <a:stretch>
            <a:fillRect/>
          </a:stretch>
        </p:blipFill>
        <p:spPr bwMode="auto">
          <a:xfrm>
            <a:off x="5286380" y="1357298"/>
            <a:ext cx="3514725" cy="4686300"/>
          </a:xfrm>
          <a:prstGeom prst="rect">
            <a:avLst/>
          </a:prstGeom>
          <a:noFill/>
        </p:spPr>
      </p:pic>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NORMAS DE FABRICACIÓN Y PRUEBAS</a:t>
            </a:r>
            <a:endParaRPr lang="es-ES" dirty="0"/>
          </a:p>
        </p:txBody>
      </p:sp>
      <p:sp>
        <p:nvSpPr>
          <p:cNvPr id="3" name="2 Marcador de contenido"/>
          <p:cNvSpPr>
            <a:spLocks noGrp="1"/>
          </p:cNvSpPr>
          <p:nvPr>
            <p:ph idx="1"/>
          </p:nvPr>
        </p:nvSpPr>
        <p:spPr/>
        <p:txBody>
          <a:bodyPr/>
          <a:lstStyle/>
          <a:p>
            <a:r>
              <a:rPr lang="es-PE" dirty="0" smtClean="0"/>
              <a:t>Para tableros:  </a:t>
            </a:r>
            <a:r>
              <a:rPr lang="es-PE" b="1" dirty="0" smtClean="0">
                <a:solidFill>
                  <a:srgbClr val="0070C0"/>
                </a:solidFill>
              </a:rPr>
              <a:t>IEC 60439-1</a:t>
            </a:r>
          </a:p>
          <a:p>
            <a:r>
              <a:rPr lang="es-PE" dirty="0" smtClean="0"/>
              <a:t>Para interior:</a:t>
            </a:r>
            <a:endParaRPr lang="es-ES" dirty="0"/>
          </a:p>
        </p:txBody>
      </p:sp>
      <p:pic>
        <p:nvPicPr>
          <p:cNvPr id="6146" name="Picture 2"/>
          <p:cNvPicPr>
            <a:picLocks noChangeAspect="1" noChangeArrowheads="1"/>
          </p:cNvPicPr>
          <p:nvPr/>
        </p:nvPicPr>
        <p:blipFill>
          <a:blip r:embed="rId2"/>
          <a:srcRect l="20982" t="27143" r="26041" b="9285"/>
          <a:stretch>
            <a:fillRect/>
          </a:stretch>
        </p:blipFill>
        <p:spPr bwMode="auto">
          <a:xfrm>
            <a:off x="3214678" y="2285992"/>
            <a:ext cx="5715040" cy="428628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t>CARACTERÍSTICAS</a:t>
            </a:r>
            <a:endParaRPr lang="es-ES" dirty="0"/>
          </a:p>
        </p:txBody>
      </p:sp>
      <p:sp>
        <p:nvSpPr>
          <p:cNvPr id="3" name="2 Marcador de contenido"/>
          <p:cNvSpPr>
            <a:spLocks noGrp="1"/>
          </p:cNvSpPr>
          <p:nvPr>
            <p:ph idx="1"/>
          </p:nvPr>
        </p:nvSpPr>
        <p:spPr>
          <a:xfrm>
            <a:off x="457200" y="1600200"/>
            <a:ext cx="5114932" cy="4525963"/>
          </a:xfrm>
        </p:spPr>
        <p:txBody>
          <a:bodyPr>
            <a:normAutofit fontScale="85000" lnSpcReduction="10000"/>
          </a:bodyPr>
          <a:lstStyle/>
          <a:p>
            <a:pPr>
              <a:buNone/>
            </a:pPr>
            <a:r>
              <a:rPr lang="es-ES" dirty="0" smtClean="0"/>
              <a:t>Según la norma </a:t>
            </a:r>
            <a:r>
              <a:rPr lang="es-ES" b="1" dirty="0" smtClean="0"/>
              <a:t>IEC 60439-1</a:t>
            </a:r>
            <a:r>
              <a:rPr lang="es-ES" dirty="0" smtClean="0"/>
              <a:t>, se distinguen las siguientes características:</a:t>
            </a:r>
          </a:p>
          <a:p>
            <a:pPr>
              <a:buNone/>
            </a:pPr>
            <a:endParaRPr lang="es-PE" dirty="0" smtClean="0"/>
          </a:p>
          <a:p>
            <a:pPr>
              <a:buNone/>
            </a:pPr>
            <a:r>
              <a:rPr lang="es-ES" b="1" dirty="0" smtClean="0"/>
              <a:t>1. Tensiones asignadas:</a:t>
            </a:r>
          </a:p>
          <a:p>
            <a:r>
              <a:rPr lang="es-ES" dirty="0" smtClean="0"/>
              <a:t>Tensión asignada de empleo </a:t>
            </a:r>
            <a:r>
              <a:rPr lang="es-ES" dirty="0" err="1" smtClean="0"/>
              <a:t>U</a:t>
            </a:r>
            <a:r>
              <a:rPr lang="es-ES" baseline="-25000" dirty="0" err="1" smtClean="0"/>
              <a:t>e</a:t>
            </a:r>
            <a:endParaRPr lang="es-ES" baseline="-25000" dirty="0" smtClean="0"/>
          </a:p>
          <a:p>
            <a:r>
              <a:rPr lang="es-ES" dirty="0" smtClean="0"/>
              <a:t>Tensión asignada de aislamiento </a:t>
            </a:r>
            <a:r>
              <a:rPr lang="es-ES" dirty="0" err="1" smtClean="0"/>
              <a:t>U</a:t>
            </a:r>
            <a:r>
              <a:rPr lang="es-ES" baseline="-25000" dirty="0" err="1" smtClean="0"/>
              <a:t>i</a:t>
            </a:r>
            <a:endParaRPr lang="es-ES" baseline="-25000" dirty="0" smtClean="0"/>
          </a:p>
          <a:p>
            <a:r>
              <a:rPr lang="es-ES" dirty="0" smtClean="0"/>
              <a:t>Tensión asignada soportada al impulso </a:t>
            </a:r>
            <a:r>
              <a:rPr lang="es-ES" dirty="0" err="1" smtClean="0"/>
              <a:t>U</a:t>
            </a:r>
            <a:r>
              <a:rPr lang="es-ES" baseline="-25000" dirty="0" err="1" smtClean="0"/>
              <a:t>imp</a:t>
            </a:r>
            <a:endParaRPr lang="es-ES" baseline="-25000" dirty="0"/>
          </a:p>
        </p:txBody>
      </p:sp>
      <p:pic>
        <p:nvPicPr>
          <p:cNvPr id="7" name="Picture 4" descr="http://www.evisos.com.pe/images/advertisements/2009/09/26/tableros-electricos_6119e73_3.jpg"/>
          <p:cNvPicPr>
            <a:picLocks noChangeAspect="1" noChangeArrowheads="1"/>
          </p:cNvPicPr>
          <p:nvPr/>
        </p:nvPicPr>
        <p:blipFill>
          <a:blip r:embed="rId2"/>
          <a:srcRect b="9999"/>
          <a:stretch>
            <a:fillRect/>
          </a:stretch>
        </p:blipFill>
        <p:spPr bwMode="auto">
          <a:xfrm>
            <a:off x="5643570" y="1785926"/>
            <a:ext cx="3109367" cy="3714776"/>
          </a:xfrm>
          <a:prstGeom prst="rect">
            <a:avLst/>
          </a:prstGeom>
          <a:noFill/>
        </p:spPr>
      </p:pic>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t>CARACTERÍSTICAS</a:t>
            </a:r>
            <a:endParaRPr lang="es-ES" dirty="0"/>
          </a:p>
        </p:txBody>
      </p:sp>
      <p:sp>
        <p:nvSpPr>
          <p:cNvPr id="3" name="2 Marcador de contenido"/>
          <p:cNvSpPr>
            <a:spLocks noGrp="1"/>
          </p:cNvSpPr>
          <p:nvPr>
            <p:ph idx="1"/>
          </p:nvPr>
        </p:nvSpPr>
        <p:spPr/>
        <p:txBody>
          <a:bodyPr>
            <a:normAutofit lnSpcReduction="10000"/>
          </a:bodyPr>
          <a:lstStyle/>
          <a:p>
            <a:pPr>
              <a:buNone/>
            </a:pPr>
            <a:r>
              <a:rPr lang="es-ES" b="1" dirty="0" smtClean="0"/>
              <a:t>2. Intensidades asignadas:</a:t>
            </a:r>
          </a:p>
          <a:p>
            <a:r>
              <a:rPr lang="es-ES" sz="2400" dirty="0" smtClean="0"/>
              <a:t>Intensidad asignada de corta duración admisible </a:t>
            </a:r>
            <a:r>
              <a:rPr lang="es-ES" sz="2400" dirty="0" err="1" smtClean="0"/>
              <a:t>Icw</a:t>
            </a:r>
            <a:endParaRPr lang="es-ES" sz="2400" dirty="0" smtClean="0"/>
          </a:p>
          <a:p>
            <a:r>
              <a:rPr lang="es-ES" sz="2400" dirty="0" smtClean="0"/>
              <a:t>Intensidad asignada de cresta admisible </a:t>
            </a:r>
            <a:r>
              <a:rPr lang="es-ES" sz="2400" dirty="0" err="1" smtClean="0"/>
              <a:t>Ipk</a:t>
            </a:r>
            <a:endParaRPr lang="es-ES" sz="2400" dirty="0" smtClean="0"/>
          </a:p>
          <a:p>
            <a:r>
              <a:rPr lang="es-ES" sz="2400" dirty="0" smtClean="0"/>
              <a:t>Intensidad asignada de cortocircuito condicional </a:t>
            </a:r>
            <a:r>
              <a:rPr lang="es-ES" sz="2400" dirty="0" err="1" smtClean="0"/>
              <a:t>Icc</a:t>
            </a:r>
            <a:endParaRPr lang="es-ES" sz="2400" dirty="0" smtClean="0"/>
          </a:p>
          <a:p>
            <a:r>
              <a:rPr lang="es-ES" sz="2400" dirty="0" smtClean="0"/>
              <a:t>Intensidad asignada de cortocircuito limitada por fusible </a:t>
            </a:r>
            <a:r>
              <a:rPr lang="es-ES" sz="2400" dirty="0" err="1" smtClean="0"/>
              <a:t>Icf</a:t>
            </a:r>
            <a:endParaRPr lang="es-ES" sz="2400" dirty="0" smtClean="0"/>
          </a:p>
          <a:p>
            <a:pPr>
              <a:buNone/>
            </a:pPr>
            <a:endParaRPr lang="es-ES" sz="2400" dirty="0" smtClean="0"/>
          </a:p>
          <a:p>
            <a:pPr>
              <a:buNone/>
            </a:pPr>
            <a:r>
              <a:rPr lang="pt-BR" b="1" dirty="0" smtClean="0"/>
              <a:t>3. </a:t>
            </a:r>
            <a:r>
              <a:rPr lang="pt-BR" b="1" dirty="0" err="1" smtClean="0"/>
              <a:t>Factor</a:t>
            </a:r>
            <a:r>
              <a:rPr lang="pt-BR" b="1" dirty="0" smtClean="0"/>
              <a:t> </a:t>
            </a:r>
            <a:r>
              <a:rPr lang="pt-BR" b="1" dirty="0" err="1" smtClean="0"/>
              <a:t>asignado</a:t>
            </a:r>
            <a:r>
              <a:rPr lang="pt-BR" b="1" dirty="0" smtClean="0"/>
              <a:t> de </a:t>
            </a:r>
            <a:r>
              <a:rPr lang="pt-BR" b="1" dirty="0" err="1" smtClean="0"/>
              <a:t>simultaneidad</a:t>
            </a:r>
            <a:endParaRPr lang="pt-BR" b="1" dirty="0" smtClean="0"/>
          </a:p>
          <a:p>
            <a:pPr>
              <a:buNone/>
            </a:pPr>
            <a:endParaRPr lang="pt-BR" b="1" dirty="0" smtClean="0"/>
          </a:p>
          <a:p>
            <a:pPr>
              <a:buNone/>
            </a:pPr>
            <a:r>
              <a:rPr lang="es-ES" b="1" dirty="0" smtClean="0"/>
              <a:t>4. Frecuencia asignada</a:t>
            </a:r>
            <a:endParaRPr lang="es-ES" b="1" dirty="0"/>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1" dirty="0" smtClean="0"/>
              <a:t>CARACTERÍSTICAS ELÉCTRICAS DEL TABLERO (IEC 439-1)</a:t>
            </a:r>
            <a:endParaRPr lang="es-ES" dirty="0"/>
          </a:p>
        </p:txBody>
      </p:sp>
      <p:sp>
        <p:nvSpPr>
          <p:cNvPr id="3" name="2 Marcador de contenido"/>
          <p:cNvSpPr>
            <a:spLocks noGrp="1"/>
          </p:cNvSpPr>
          <p:nvPr>
            <p:ph idx="1"/>
          </p:nvPr>
        </p:nvSpPr>
        <p:spPr/>
        <p:txBody>
          <a:bodyPr/>
          <a:lstStyle/>
          <a:p>
            <a:endParaRPr lang="es-ES"/>
          </a:p>
        </p:txBody>
      </p:sp>
      <p:pic>
        <p:nvPicPr>
          <p:cNvPr id="11266" name="Picture 2"/>
          <p:cNvPicPr>
            <a:picLocks noChangeAspect="1" noChangeArrowheads="1"/>
          </p:cNvPicPr>
          <p:nvPr/>
        </p:nvPicPr>
        <p:blipFill>
          <a:blip r:embed="rId2"/>
          <a:srcRect l="20089" t="33654" r="21428" b="18571"/>
          <a:stretch>
            <a:fillRect/>
          </a:stretch>
        </p:blipFill>
        <p:spPr bwMode="auto">
          <a:xfrm>
            <a:off x="142844" y="1571612"/>
            <a:ext cx="8814850" cy="450059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t>INFORMACIÓN A SUMINISTRAR</a:t>
            </a:r>
            <a:endParaRPr lang="es-ES" dirty="0"/>
          </a:p>
        </p:txBody>
      </p:sp>
      <p:sp>
        <p:nvSpPr>
          <p:cNvPr id="3" name="2 Marcador de contenido"/>
          <p:cNvSpPr>
            <a:spLocks noGrp="1"/>
          </p:cNvSpPr>
          <p:nvPr>
            <p:ph idx="1"/>
          </p:nvPr>
        </p:nvSpPr>
        <p:spPr>
          <a:xfrm>
            <a:off x="428596" y="1214422"/>
            <a:ext cx="8286808" cy="5072098"/>
          </a:xfrm>
        </p:spPr>
        <p:txBody>
          <a:bodyPr>
            <a:normAutofit fontScale="55000" lnSpcReduction="20000"/>
          </a:bodyPr>
          <a:lstStyle/>
          <a:p>
            <a:pPr>
              <a:buNone/>
            </a:pPr>
            <a:r>
              <a:rPr lang="es-ES" b="1" dirty="0" smtClean="0"/>
              <a:t>1. Placa de características</a:t>
            </a:r>
          </a:p>
          <a:p>
            <a:r>
              <a:rPr lang="es-ES" dirty="0" smtClean="0"/>
              <a:t>El nombre del fabricante o su marca de fábrica.</a:t>
            </a:r>
          </a:p>
          <a:p>
            <a:r>
              <a:rPr lang="es-ES" dirty="0" smtClean="0"/>
              <a:t>Un número de identificación.</a:t>
            </a:r>
          </a:p>
          <a:p>
            <a:r>
              <a:rPr lang="es-ES" dirty="0" smtClean="0"/>
              <a:t>La Norma IEC 439-1.</a:t>
            </a:r>
          </a:p>
          <a:p>
            <a:r>
              <a:rPr lang="es-ES" dirty="0" smtClean="0"/>
              <a:t>La naturaleza de la corriente (y la frecuencia para AC).</a:t>
            </a:r>
          </a:p>
          <a:p>
            <a:r>
              <a:rPr lang="es-ES" dirty="0" smtClean="0"/>
              <a:t>Las tensiones asignadas de empleo, aislamiento y soportada al impulso.</a:t>
            </a:r>
          </a:p>
          <a:p>
            <a:r>
              <a:rPr lang="es-ES" dirty="0" smtClean="0"/>
              <a:t>Las tensiones asignadas de los circuitos auxiliares.</a:t>
            </a:r>
          </a:p>
          <a:p>
            <a:r>
              <a:rPr lang="es-ES" dirty="0" smtClean="0"/>
              <a:t>Los límites de funcionamiento.</a:t>
            </a:r>
          </a:p>
          <a:p>
            <a:r>
              <a:rPr lang="es-ES" dirty="0" smtClean="0"/>
              <a:t>La intensidad asignada de cada circuito.</a:t>
            </a:r>
          </a:p>
          <a:p>
            <a:r>
              <a:rPr lang="es-ES" dirty="0" smtClean="0"/>
              <a:t>La resistencia a los cortocircuitos.</a:t>
            </a:r>
          </a:p>
          <a:p>
            <a:r>
              <a:rPr lang="es-ES" dirty="0" smtClean="0"/>
              <a:t>El grado de protección.</a:t>
            </a:r>
          </a:p>
          <a:p>
            <a:r>
              <a:rPr lang="es-ES" dirty="0" smtClean="0"/>
              <a:t>Las medidas de protección de las personas.</a:t>
            </a:r>
          </a:p>
          <a:p>
            <a:r>
              <a:rPr lang="es-ES" dirty="0" smtClean="0"/>
              <a:t>Las condiciones de empleo.</a:t>
            </a:r>
          </a:p>
          <a:p>
            <a:r>
              <a:rPr lang="es-ES" dirty="0" smtClean="0"/>
              <a:t>Las dimensiones (altura, longitud, profundidad).</a:t>
            </a:r>
          </a:p>
          <a:p>
            <a:r>
              <a:rPr lang="es-ES" dirty="0" smtClean="0"/>
              <a:t>El peso.</a:t>
            </a:r>
          </a:p>
          <a:p>
            <a:pPr>
              <a:buNone/>
            </a:pPr>
            <a:r>
              <a:rPr lang="es-ES" b="1" dirty="0" smtClean="0"/>
              <a:t>2. Identificación</a:t>
            </a:r>
          </a:p>
          <a:p>
            <a:pPr>
              <a:buNone/>
            </a:pPr>
            <a:r>
              <a:rPr lang="es-ES" b="1" dirty="0" smtClean="0"/>
              <a:t>3. Instrucciones para instalación, funcionamiento y mantenimiento</a:t>
            </a:r>
            <a:endParaRPr lang="es-ES" b="1" dirty="0"/>
          </a:p>
        </p:txBody>
      </p:sp>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1" dirty="0" smtClean="0"/>
              <a:t>CONDICIONES DE EMPLEO DE LOS TABLEROS</a:t>
            </a:r>
            <a:endParaRPr lang="es-ES" dirty="0"/>
          </a:p>
        </p:txBody>
      </p:sp>
      <p:sp>
        <p:nvSpPr>
          <p:cNvPr id="3" name="2 Marcador de contenido"/>
          <p:cNvSpPr>
            <a:spLocks noGrp="1"/>
          </p:cNvSpPr>
          <p:nvPr>
            <p:ph idx="1"/>
          </p:nvPr>
        </p:nvSpPr>
        <p:spPr/>
        <p:txBody>
          <a:bodyPr/>
          <a:lstStyle/>
          <a:p>
            <a:pPr>
              <a:buNone/>
            </a:pPr>
            <a:r>
              <a:rPr lang="es-ES" b="1" dirty="0" smtClean="0"/>
              <a:t>CONDICIONES NORMALES DE EMPLEO</a:t>
            </a:r>
            <a:endParaRPr lang="es-ES" dirty="0"/>
          </a:p>
        </p:txBody>
      </p:sp>
      <p:pic>
        <p:nvPicPr>
          <p:cNvPr id="2050" name="Picture 2" descr="http://www.eissa.com.pe/images/instalacion_ccm_01.jpg"/>
          <p:cNvPicPr>
            <a:picLocks noChangeAspect="1" noChangeArrowheads="1"/>
          </p:cNvPicPr>
          <p:nvPr/>
        </p:nvPicPr>
        <p:blipFill>
          <a:blip r:embed="rId2"/>
          <a:srcRect/>
          <a:stretch>
            <a:fillRect/>
          </a:stretch>
        </p:blipFill>
        <p:spPr bwMode="auto">
          <a:xfrm>
            <a:off x="1857356" y="2285992"/>
            <a:ext cx="5341157" cy="3766089"/>
          </a:xfrm>
          <a:prstGeom prst="rect">
            <a:avLst/>
          </a:prstGeom>
          <a:noFill/>
        </p:spPr>
      </p:pic>
    </p:spTree>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1" dirty="0" smtClean="0"/>
              <a:t>CONDICIONES NORMALES DE EMPLEO</a:t>
            </a:r>
            <a:r>
              <a:rPr lang="es-ES" dirty="0" smtClean="0"/>
              <a:t/>
            </a:r>
            <a:br>
              <a:rPr lang="es-ES" dirty="0" smtClean="0"/>
            </a:br>
            <a:endParaRPr lang="es-ES" dirty="0"/>
          </a:p>
        </p:txBody>
      </p:sp>
      <p:sp>
        <p:nvSpPr>
          <p:cNvPr id="3" name="2 Marcador de contenido"/>
          <p:cNvSpPr>
            <a:spLocks noGrp="1"/>
          </p:cNvSpPr>
          <p:nvPr>
            <p:ph idx="1"/>
          </p:nvPr>
        </p:nvSpPr>
        <p:spPr>
          <a:xfrm>
            <a:off x="457200" y="1214422"/>
            <a:ext cx="8229600" cy="4911741"/>
          </a:xfrm>
        </p:spPr>
        <p:txBody>
          <a:bodyPr>
            <a:normAutofit fontScale="92500" lnSpcReduction="20000"/>
          </a:bodyPr>
          <a:lstStyle/>
          <a:p>
            <a:pPr>
              <a:buNone/>
            </a:pPr>
            <a:r>
              <a:rPr lang="es-ES" b="1" dirty="0" smtClean="0"/>
              <a:t>Temperatura del aire ambiente:</a:t>
            </a:r>
          </a:p>
          <a:p>
            <a:r>
              <a:rPr lang="es-ES" sz="2800" dirty="0" smtClean="0"/>
              <a:t>Tanto para instalaciones interiores como exteriores, no debe sobrepasar los +40 ºC y la media durante 24 horas no debe sobrepasar los +35 ºC.</a:t>
            </a:r>
          </a:p>
          <a:p>
            <a:r>
              <a:rPr lang="es-ES" sz="2800" dirty="0" smtClean="0"/>
              <a:t>El límite inferior para instalaciones interiores es −5 ºC y para exteriores −25 ºC (clima templado) y −50 ºC (clima ártico)</a:t>
            </a:r>
          </a:p>
          <a:p>
            <a:pPr>
              <a:buNone/>
            </a:pPr>
            <a:r>
              <a:rPr lang="es-ES" sz="2800" b="1" dirty="0" smtClean="0"/>
              <a:t>Altitud:</a:t>
            </a:r>
          </a:p>
          <a:p>
            <a:r>
              <a:rPr lang="es-ES" sz="2800" dirty="0" smtClean="0"/>
              <a:t>La altitud del lugar de la instalación no sobrepasará los 1000 m.</a:t>
            </a:r>
          </a:p>
          <a:p>
            <a:pPr>
              <a:buNone/>
            </a:pPr>
            <a:r>
              <a:rPr lang="es-ES" sz="2800" b="1" dirty="0" smtClean="0"/>
              <a:t>Condiciones atmosféricas:</a:t>
            </a:r>
          </a:p>
          <a:p>
            <a:r>
              <a:rPr lang="es-ES" sz="2800" dirty="0" smtClean="0"/>
              <a:t>Para instalaciones interiores, humedad ≤ 50% (a 40 ºC).</a:t>
            </a:r>
          </a:p>
          <a:p>
            <a:r>
              <a:rPr lang="es-ES" sz="2800" dirty="0" smtClean="0"/>
              <a:t>Para instalaciones exteriores, humedad ≤ 100% (a 25 ºC)</a:t>
            </a:r>
          </a:p>
          <a:p>
            <a:endParaRPr lang="es-ES" sz="2800" dirty="0" smtClean="0"/>
          </a:p>
          <a:p>
            <a:endParaRPr lang="es-ES" sz="2800" dirty="0"/>
          </a:p>
        </p:txBody>
      </p:sp>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b="1" dirty="0" smtClean="0"/>
              <a:t>Grado de contaminación</a:t>
            </a:r>
            <a:endParaRPr lang="es-ES" dirty="0"/>
          </a:p>
        </p:txBody>
      </p:sp>
      <p:sp>
        <p:nvSpPr>
          <p:cNvPr id="3" name="2 Marcador de contenido"/>
          <p:cNvSpPr>
            <a:spLocks noGrp="1"/>
          </p:cNvSpPr>
          <p:nvPr>
            <p:ph idx="1"/>
          </p:nvPr>
        </p:nvSpPr>
        <p:spPr>
          <a:xfrm>
            <a:off x="457200" y="1600200"/>
            <a:ext cx="8472518" cy="4525963"/>
          </a:xfrm>
        </p:spPr>
        <p:txBody>
          <a:bodyPr>
            <a:normAutofit/>
          </a:bodyPr>
          <a:lstStyle/>
          <a:p>
            <a:r>
              <a:rPr lang="es-ES" dirty="0" smtClean="0"/>
              <a:t>Grado 1: No existe contaminación</a:t>
            </a:r>
          </a:p>
          <a:p>
            <a:r>
              <a:rPr lang="es-ES" dirty="0" smtClean="0"/>
              <a:t>Grado 2: Presencia de una contaminación no conductora.</a:t>
            </a:r>
          </a:p>
          <a:p>
            <a:r>
              <a:rPr lang="es-ES" dirty="0" smtClean="0"/>
              <a:t>Grado 3: Presencia de una contaminación conductora.</a:t>
            </a:r>
          </a:p>
          <a:p>
            <a:r>
              <a:rPr lang="es-ES" dirty="0" smtClean="0"/>
              <a:t>Grado 4: La polución provoca una conductividad persistente.</a:t>
            </a:r>
            <a:endParaRPr lang="es-ES" dirty="0"/>
          </a:p>
        </p:txBody>
      </p:sp>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1" dirty="0" smtClean="0"/>
              <a:t>CONDICIONES ESPECIALES DE EMPLEO</a:t>
            </a:r>
            <a:endParaRPr lang="es-ES" dirty="0"/>
          </a:p>
        </p:txBody>
      </p:sp>
      <p:sp>
        <p:nvSpPr>
          <p:cNvPr id="3" name="2 Marcador de contenido"/>
          <p:cNvSpPr>
            <a:spLocks noGrp="1"/>
          </p:cNvSpPr>
          <p:nvPr>
            <p:ph idx="1"/>
          </p:nvPr>
        </p:nvSpPr>
        <p:spPr/>
        <p:txBody>
          <a:bodyPr>
            <a:normAutofit fontScale="77500" lnSpcReduction="20000"/>
          </a:bodyPr>
          <a:lstStyle/>
          <a:p>
            <a:r>
              <a:rPr lang="es-ES" dirty="0" smtClean="0"/>
              <a:t>Valores de temperatura, humedad relativa y/o altitud diferentes a las especificadas.</a:t>
            </a:r>
          </a:p>
          <a:p>
            <a:r>
              <a:rPr lang="es-ES" dirty="0" smtClean="0"/>
              <a:t>Variaciones rápidas de temperatura y presión del aire.</a:t>
            </a:r>
          </a:p>
          <a:p>
            <a:r>
              <a:rPr lang="es-ES" dirty="0" smtClean="0"/>
              <a:t>Contaminación importante del aire por causa del polvo, humos, partículas corrosivas, vapores o sales.</a:t>
            </a:r>
          </a:p>
          <a:p>
            <a:r>
              <a:rPr lang="es-ES" dirty="0" smtClean="0"/>
              <a:t>Exposición a campos magnéticos o eléctricos de valor elevado.</a:t>
            </a:r>
          </a:p>
          <a:p>
            <a:r>
              <a:rPr lang="es-ES" dirty="0" smtClean="0"/>
              <a:t>Exposición a temperaturas extremas (radiaciones solares).</a:t>
            </a:r>
          </a:p>
          <a:p>
            <a:r>
              <a:rPr lang="es-ES" dirty="0" smtClean="0"/>
              <a:t>Instalaciones en emplazamientos expuestos a incendios o explosión.</a:t>
            </a:r>
          </a:p>
          <a:p>
            <a:r>
              <a:rPr lang="es-ES" dirty="0" smtClean="0"/>
              <a:t>Exposición a vibraciones y a choques importantes.</a:t>
            </a:r>
            <a:endParaRPr lang="es-ES" dirty="0"/>
          </a:p>
        </p:txBody>
      </p:sp>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PE" sz="3200" dirty="0" smtClean="0"/>
              <a:t>COMPONENTES DE UN TABLERO ELÉCTRICO</a:t>
            </a:r>
            <a:endParaRPr lang="es-ES" sz="3200" dirty="0"/>
          </a:p>
        </p:txBody>
      </p:sp>
      <p:pic>
        <p:nvPicPr>
          <p:cNvPr id="3074" name="Picture 2"/>
          <p:cNvPicPr>
            <a:picLocks noChangeAspect="1" noChangeArrowheads="1"/>
          </p:cNvPicPr>
          <p:nvPr/>
        </p:nvPicPr>
        <p:blipFill>
          <a:blip r:embed="rId2"/>
          <a:srcRect l="39732" t="37857" r="26339" b="10714"/>
          <a:stretch>
            <a:fillRect/>
          </a:stretch>
        </p:blipFill>
        <p:spPr bwMode="auto">
          <a:xfrm>
            <a:off x="1428728" y="1142984"/>
            <a:ext cx="5857916" cy="554960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t>CLASIFICACIÓN</a:t>
            </a:r>
            <a:endParaRPr lang="es-ES" dirty="0"/>
          </a:p>
        </p:txBody>
      </p:sp>
      <p:sp>
        <p:nvSpPr>
          <p:cNvPr id="3" name="2 Marcador de contenido"/>
          <p:cNvSpPr>
            <a:spLocks noGrp="1"/>
          </p:cNvSpPr>
          <p:nvPr>
            <p:ph idx="1"/>
          </p:nvPr>
        </p:nvSpPr>
        <p:spPr/>
        <p:txBody>
          <a:bodyPr/>
          <a:lstStyle/>
          <a:p>
            <a:pPr>
              <a:buNone/>
            </a:pPr>
            <a:r>
              <a:rPr lang="es-ES" dirty="0" smtClean="0"/>
              <a:t>Los tableros eléctricos se pueden clasificar en dos grandes grupos:</a:t>
            </a:r>
          </a:p>
          <a:p>
            <a:r>
              <a:rPr lang="es-ES" dirty="0" smtClean="0"/>
              <a:t>Los tableros de </a:t>
            </a:r>
          </a:p>
          <a:p>
            <a:pPr marL="450850" indent="-95250">
              <a:buNone/>
            </a:pPr>
            <a:r>
              <a:rPr lang="es-ES" dirty="0" smtClean="0"/>
              <a:t>baja tensión</a:t>
            </a:r>
          </a:p>
          <a:p>
            <a:r>
              <a:rPr lang="es-ES" dirty="0" smtClean="0"/>
              <a:t>Los tableros de </a:t>
            </a:r>
          </a:p>
          <a:p>
            <a:pPr indent="12700">
              <a:buNone/>
            </a:pPr>
            <a:r>
              <a:rPr lang="es-ES" dirty="0" smtClean="0"/>
              <a:t>alta tensión</a:t>
            </a:r>
            <a:endParaRPr lang="es-ES" dirty="0"/>
          </a:p>
        </p:txBody>
      </p:sp>
      <p:pic>
        <p:nvPicPr>
          <p:cNvPr id="4" name="Picture 2" descr="http://gvelectro.com.ar/images/client_gallery/tablero_electrico_1.jpg"/>
          <p:cNvPicPr>
            <a:picLocks noChangeAspect="1" noChangeArrowheads="1"/>
          </p:cNvPicPr>
          <p:nvPr/>
        </p:nvPicPr>
        <p:blipFill>
          <a:blip r:embed="rId2"/>
          <a:srcRect/>
          <a:stretch>
            <a:fillRect/>
          </a:stretch>
        </p:blipFill>
        <p:spPr bwMode="auto">
          <a:xfrm>
            <a:off x="3786182" y="2714620"/>
            <a:ext cx="4204814" cy="3143272"/>
          </a:xfrm>
          <a:prstGeom prst="rect">
            <a:avLst/>
          </a:prstGeom>
          <a:noFill/>
        </p:spPr>
      </p:pic>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t>TABLEROS DE BAJA TENSIÓN</a:t>
            </a:r>
            <a:endParaRPr lang="es-ES" dirty="0"/>
          </a:p>
        </p:txBody>
      </p:sp>
      <p:sp>
        <p:nvSpPr>
          <p:cNvPr id="3" name="2 Marcador de contenido"/>
          <p:cNvSpPr>
            <a:spLocks noGrp="1"/>
          </p:cNvSpPr>
          <p:nvPr>
            <p:ph idx="1"/>
          </p:nvPr>
        </p:nvSpPr>
        <p:spPr/>
        <p:txBody>
          <a:bodyPr>
            <a:normAutofit/>
          </a:bodyPr>
          <a:lstStyle/>
          <a:p>
            <a:pPr>
              <a:buNone/>
            </a:pPr>
            <a:r>
              <a:rPr lang="es-ES" sz="2800" dirty="0" smtClean="0"/>
              <a:t>Los tableros de baja tensión pueden clasificarse según:</a:t>
            </a:r>
          </a:p>
          <a:p>
            <a:pPr>
              <a:buNone/>
            </a:pPr>
            <a:r>
              <a:rPr lang="es-ES" b="1" dirty="0" smtClean="0"/>
              <a:t>1. Su diseño interior</a:t>
            </a:r>
            <a:endParaRPr lang="es-ES" dirty="0" smtClean="0"/>
          </a:p>
          <a:p>
            <a:pPr algn="just"/>
            <a:r>
              <a:rPr lang="es-ES" sz="2200" b="1" dirty="0" smtClean="0"/>
              <a:t>Abierto: el chasis que soporta a los equipos no tiene </a:t>
            </a:r>
            <a:r>
              <a:rPr lang="es-ES" sz="2200" dirty="0" smtClean="0"/>
              <a:t>cubierta, los equipos son accesibles.</a:t>
            </a:r>
          </a:p>
          <a:p>
            <a:pPr algn="just"/>
            <a:r>
              <a:rPr lang="es-ES" sz="2200" b="1" dirty="0" smtClean="0"/>
              <a:t>Abierto con protección frontal: el tablero es del tipo </a:t>
            </a:r>
            <a:r>
              <a:rPr lang="es-ES" sz="2200" dirty="0" smtClean="0"/>
              <a:t>abierto pero con una cubierta frontal. Las partes activas pueden ser accesibles pero no por el frente.</a:t>
            </a:r>
            <a:endParaRPr lang="es-PE" sz="2200" dirty="0" smtClean="0"/>
          </a:p>
          <a:p>
            <a:pPr algn="just"/>
            <a:r>
              <a:rPr lang="es-ES" sz="2200" b="1" dirty="0" smtClean="0"/>
              <a:t>Bajo envolvente: tiene cubierta todas sus caras (con la </a:t>
            </a:r>
            <a:r>
              <a:rPr lang="es-ES" sz="2200" dirty="0" smtClean="0"/>
              <a:t>posible excepción del lado de ingreso o salida de cables o barras); brinda por lo menos un grado de protección IP2X.</a:t>
            </a:r>
            <a:endParaRPr lang="es-ES" sz="2200" dirty="0"/>
          </a:p>
        </p:txBody>
      </p:sp>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1026" name="Picture 2"/>
          <p:cNvPicPr>
            <a:picLocks noChangeAspect="1" noChangeArrowheads="1"/>
          </p:cNvPicPr>
          <p:nvPr/>
        </p:nvPicPr>
        <p:blipFill>
          <a:blip r:embed="rId2"/>
          <a:srcRect l="15234" t="13125" r="9765" b="5312"/>
          <a:stretch>
            <a:fillRect/>
          </a:stretch>
        </p:blipFill>
        <p:spPr bwMode="auto">
          <a:xfrm>
            <a:off x="428596" y="357166"/>
            <a:ext cx="8198126" cy="5572164"/>
          </a:xfrm>
          <a:prstGeom prst="rect">
            <a:avLst/>
          </a:prstGeom>
          <a:noFill/>
          <a:ln w="9525">
            <a:noFill/>
            <a:miter lim="800000"/>
            <a:headEnd/>
            <a:tailEnd/>
          </a:ln>
          <a:effectLst/>
        </p:spPr>
      </p:pic>
      <p:sp>
        <p:nvSpPr>
          <p:cNvPr id="5" name="4 Rectángulo"/>
          <p:cNvSpPr/>
          <p:nvPr/>
        </p:nvSpPr>
        <p:spPr>
          <a:xfrm>
            <a:off x="2000232" y="285728"/>
            <a:ext cx="1357322" cy="461665"/>
          </a:xfrm>
          <a:prstGeom prst="rect">
            <a:avLst/>
          </a:prstGeom>
        </p:spPr>
        <p:txBody>
          <a:bodyPr wrap="square">
            <a:spAutoFit/>
          </a:bodyPr>
          <a:lstStyle/>
          <a:p>
            <a:r>
              <a:rPr lang="es-ES" sz="2400" b="1" dirty="0" smtClean="0"/>
              <a:t>Abierto</a:t>
            </a:r>
            <a:endParaRPr lang="es-ES" sz="2400" dirty="0"/>
          </a:p>
        </p:txBody>
      </p:sp>
      <p:sp>
        <p:nvSpPr>
          <p:cNvPr id="6" name="5 Rectángulo"/>
          <p:cNvSpPr/>
          <p:nvPr/>
        </p:nvSpPr>
        <p:spPr>
          <a:xfrm>
            <a:off x="4429124" y="357166"/>
            <a:ext cx="4027769" cy="461665"/>
          </a:xfrm>
          <a:prstGeom prst="rect">
            <a:avLst/>
          </a:prstGeom>
        </p:spPr>
        <p:txBody>
          <a:bodyPr wrap="none">
            <a:spAutoFit/>
          </a:bodyPr>
          <a:lstStyle/>
          <a:p>
            <a:r>
              <a:rPr lang="es-ES" sz="2400" b="1" dirty="0" smtClean="0"/>
              <a:t>Abierto con protección frontal</a:t>
            </a:r>
            <a:endParaRPr lang="es-ES" sz="2400" dirty="0"/>
          </a:p>
        </p:txBody>
      </p:sp>
    </p:spTree>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normAutofit/>
          </a:bodyPr>
          <a:lstStyle/>
          <a:p>
            <a:pPr>
              <a:buNone/>
            </a:pPr>
            <a:r>
              <a:rPr lang="es-ES" b="1" dirty="0" smtClean="0"/>
              <a:t>Tablero eléctrico</a:t>
            </a:r>
          </a:p>
          <a:p>
            <a:pPr>
              <a:buNone/>
            </a:pPr>
            <a:r>
              <a:rPr lang="es-ES" b="1" dirty="0" smtClean="0"/>
              <a:t> bajo envolvente.</a:t>
            </a:r>
            <a:endParaRPr lang="es-ES" dirty="0"/>
          </a:p>
        </p:txBody>
      </p:sp>
      <p:pic>
        <p:nvPicPr>
          <p:cNvPr id="2050" name="Picture 2"/>
          <p:cNvPicPr>
            <a:picLocks noChangeAspect="1" noChangeArrowheads="1"/>
          </p:cNvPicPr>
          <p:nvPr/>
        </p:nvPicPr>
        <p:blipFill>
          <a:blip r:embed="rId2"/>
          <a:srcRect l="38672" t="19687" r="35547" b="16562"/>
          <a:stretch>
            <a:fillRect/>
          </a:stretch>
        </p:blipFill>
        <p:spPr bwMode="auto">
          <a:xfrm>
            <a:off x="4000496" y="285728"/>
            <a:ext cx="4000528" cy="618263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57158" y="428604"/>
            <a:ext cx="8229600" cy="4525963"/>
          </a:xfrm>
        </p:spPr>
        <p:txBody>
          <a:bodyPr>
            <a:normAutofit/>
          </a:bodyPr>
          <a:lstStyle/>
          <a:p>
            <a:pPr>
              <a:buNone/>
            </a:pPr>
            <a:r>
              <a:rPr lang="es-ES" b="1" dirty="0" smtClean="0"/>
              <a:t>2. Su lugar de instalación</a:t>
            </a:r>
          </a:p>
          <a:p>
            <a:pPr>
              <a:buNone/>
            </a:pPr>
            <a:endParaRPr lang="es-ES" b="1" dirty="0" smtClean="0"/>
          </a:p>
          <a:p>
            <a:r>
              <a:rPr lang="es-ES" sz="2400" b="1" dirty="0" smtClean="0"/>
              <a:t>Instalación interior: destinado a ser utilizado en locales </a:t>
            </a:r>
            <a:r>
              <a:rPr lang="es-ES" sz="2400" dirty="0" smtClean="0"/>
              <a:t>donde se cumplen las condiciones usuales de empleo para interior.</a:t>
            </a:r>
          </a:p>
        </p:txBody>
      </p:sp>
      <p:pic>
        <p:nvPicPr>
          <p:cNvPr id="3074" name="Picture 2"/>
          <p:cNvPicPr>
            <a:picLocks noChangeAspect="1" noChangeArrowheads="1"/>
          </p:cNvPicPr>
          <p:nvPr/>
        </p:nvPicPr>
        <p:blipFill>
          <a:blip r:embed="rId2"/>
          <a:srcRect/>
          <a:stretch>
            <a:fillRect/>
          </a:stretch>
        </p:blipFill>
        <p:spPr bwMode="auto">
          <a:xfrm>
            <a:off x="1857356" y="2857496"/>
            <a:ext cx="4929222" cy="328614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a:xfrm>
            <a:off x="5072066" y="1600200"/>
            <a:ext cx="3643338" cy="4525963"/>
          </a:xfrm>
        </p:spPr>
        <p:txBody>
          <a:bodyPr/>
          <a:lstStyle/>
          <a:p>
            <a:r>
              <a:rPr lang="es-ES" sz="2800" b="1" dirty="0" smtClean="0"/>
              <a:t>Instalación exterior: destinado a ser utilizado en las </a:t>
            </a:r>
            <a:r>
              <a:rPr lang="es-ES" sz="2800" dirty="0" smtClean="0"/>
              <a:t>condiciones normales de empleo para uso exterior.</a:t>
            </a:r>
          </a:p>
          <a:p>
            <a:endParaRPr lang="es-ES" dirty="0"/>
          </a:p>
        </p:txBody>
      </p:sp>
      <p:pic>
        <p:nvPicPr>
          <p:cNvPr id="4098" name="Picture 2"/>
          <p:cNvPicPr>
            <a:picLocks noChangeAspect="1" noChangeArrowheads="1"/>
          </p:cNvPicPr>
          <p:nvPr/>
        </p:nvPicPr>
        <p:blipFill>
          <a:blip r:embed="rId2"/>
          <a:srcRect/>
          <a:stretch>
            <a:fillRect/>
          </a:stretch>
        </p:blipFill>
        <p:spPr bwMode="auto">
          <a:xfrm>
            <a:off x="500034" y="857232"/>
            <a:ext cx="4043574" cy="505987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a:xfrm>
            <a:off x="500034" y="1357298"/>
            <a:ext cx="5757874" cy="4525963"/>
          </a:xfrm>
        </p:spPr>
        <p:txBody>
          <a:bodyPr>
            <a:normAutofit/>
          </a:bodyPr>
          <a:lstStyle/>
          <a:p>
            <a:pPr>
              <a:buNone/>
            </a:pPr>
            <a:r>
              <a:rPr lang="es-ES" b="1" dirty="0" smtClean="0"/>
              <a:t>3. Su aptitud de desplazamiento</a:t>
            </a:r>
          </a:p>
          <a:p>
            <a:pPr>
              <a:buNone/>
            </a:pPr>
            <a:endParaRPr lang="es-PE" b="1" dirty="0" smtClean="0"/>
          </a:p>
          <a:p>
            <a:r>
              <a:rPr lang="es-ES" sz="2800" b="1" dirty="0" smtClean="0"/>
              <a:t>Fijo: destinado a estar fijo en su emplazamiento (suelo o </a:t>
            </a:r>
            <a:r>
              <a:rPr lang="es-ES" sz="2800" dirty="0" smtClean="0"/>
              <a:t>pared).</a:t>
            </a:r>
          </a:p>
          <a:p>
            <a:pPr>
              <a:buNone/>
            </a:pPr>
            <a:endParaRPr lang="es-ES" sz="2800" dirty="0" smtClean="0"/>
          </a:p>
          <a:p>
            <a:r>
              <a:rPr lang="es-ES" sz="2800" b="1" dirty="0" smtClean="0"/>
              <a:t>Desplazable: previsto para poder ser fácilmente trasladado </a:t>
            </a:r>
            <a:r>
              <a:rPr lang="es-ES" sz="2800" dirty="0" smtClean="0"/>
              <a:t>de un emplazamiento a otro.</a:t>
            </a:r>
            <a:endParaRPr lang="es-ES" sz="2800" dirty="0"/>
          </a:p>
        </p:txBody>
      </p:sp>
      <p:pic>
        <p:nvPicPr>
          <p:cNvPr id="5122" name="Picture 2"/>
          <p:cNvPicPr>
            <a:picLocks noChangeAspect="1" noChangeArrowheads="1"/>
          </p:cNvPicPr>
          <p:nvPr/>
        </p:nvPicPr>
        <p:blipFill>
          <a:blip r:embed="rId2"/>
          <a:srcRect/>
          <a:stretch>
            <a:fillRect/>
          </a:stretch>
        </p:blipFill>
        <p:spPr bwMode="auto">
          <a:xfrm>
            <a:off x="6215074" y="2714620"/>
            <a:ext cx="2571768" cy="3857652"/>
          </a:xfrm>
          <a:prstGeom prst="rect">
            <a:avLst/>
          </a:prstGeom>
          <a:noFill/>
          <a:ln w="9525">
            <a:noFill/>
            <a:miter lim="800000"/>
            <a:headEnd/>
            <a:tailEnd/>
          </a:ln>
          <a:effectLst/>
        </p:spPr>
      </p:pic>
      <p:pic>
        <p:nvPicPr>
          <p:cNvPr id="5" name="Picture 2"/>
          <p:cNvPicPr>
            <a:picLocks noChangeAspect="1" noChangeArrowheads="1"/>
          </p:cNvPicPr>
          <p:nvPr/>
        </p:nvPicPr>
        <p:blipFill>
          <a:blip r:embed="rId3">
            <a:lum bright="20000"/>
          </a:blip>
          <a:srcRect/>
          <a:stretch>
            <a:fillRect/>
          </a:stretch>
        </p:blipFill>
        <p:spPr bwMode="auto">
          <a:xfrm>
            <a:off x="6429388" y="285728"/>
            <a:ext cx="2343469" cy="221457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a:xfrm>
            <a:off x="285720" y="1142984"/>
            <a:ext cx="5429288" cy="4525963"/>
          </a:xfrm>
        </p:spPr>
        <p:txBody>
          <a:bodyPr>
            <a:normAutofit fontScale="85000" lnSpcReduction="20000"/>
          </a:bodyPr>
          <a:lstStyle/>
          <a:p>
            <a:pPr>
              <a:buNone/>
            </a:pPr>
            <a:r>
              <a:rPr lang="es-ES" b="1" dirty="0" smtClean="0"/>
              <a:t>4. El método de montaje de las partes</a:t>
            </a:r>
          </a:p>
          <a:p>
            <a:pPr>
              <a:buNone/>
            </a:pPr>
            <a:endParaRPr lang="es-PE" b="1" dirty="0" smtClean="0"/>
          </a:p>
          <a:p>
            <a:pPr algn="just"/>
            <a:r>
              <a:rPr lang="es-ES" sz="2600" b="1" dirty="0" smtClean="0"/>
              <a:t>Partes fijas: cuando todos sus elementos montados y </a:t>
            </a:r>
            <a:r>
              <a:rPr lang="es-ES" sz="2600" dirty="0" smtClean="0"/>
              <a:t>cableados son instalados de una manera fija.</a:t>
            </a:r>
          </a:p>
          <a:p>
            <a:pPr algn="just"/>
            <a:r>
              <a:rPr lang="es-ES" sz="2600" b="1" dirty="0" smtClean="0"/>
              <a:t>Parte móvil: cuando una parte de un tablero puede ser </a:t>
            </a:r>
            <a:r>
              <a:rPr lang="es-ES" sz="2600" dirty="0" smtClean="0"/>
              <a:t>retirada y restituida enteramente.</a:t>
            </a:r>
          </a:p>
          <a:p>
            <a:pPr algn="just"/>
            <a:r>
              <a:rPr lang="es-ES" sz="2600" b="1" dirty="0" smtClean="0"/>
              <a:t>Parte </a:t>
            </a:r>
            <a:r>
              <a:rPr lang="es-ES" sz="2600" b="1" dirty="0" err="1" smtClean="0"/>
              <a:t>desenchufable</a:t>
            </a:r>
            <a:r>
              <a:rPr lang="es-ES" sz="2600" b="1" dirty="0" smtClean="0"/>
              <a:t>: cuando una parte del tablero pueda </a:t>
            </a:r>
            <a:r>
              <a:rPr lang="es-ES" sz="2600" dirty="0" smtClean="0"/>
              <a:t>desplazarse a una posición donde se establece una distancia de seccionamiento (unido mecánicamente).</a:t>
            </a:r>
            <a:endParaRPr lang="es-ES" sz="2600" dirty="0"/>
          </a:p>
        </p:txBody>
      </p:sp>
      <p:pic>
        <p:nvPicPr>
          <p:cNvPr id="10242" name="Picture 2"/>
          <p:cNvPicPr>
            <a:picLocks noChangeAspect="1" noChangeArrowheads="1"/>
          </p:cNvPicPr>
          <p:nvPr/>
        </p:nvPicPr>
        <p:blipFill>
          <a:blip r:embed="rId2"/>
          <a:srcRect l="29018" t="2857" r="29018" b="7142"/>
          <a:stretch>
            <a:fillRect/>
          </a:stretch>
        </p:blipFill>
        <p:spPr bwMode="auto">
          <a:xfrm>
            <a:off x="6000760" y="1928802"/>
            <a:ext cx="2771323" cy="371475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0034" y="571480"/>
            <a:ext cx="8229600" cy="4525963"/>
          </a:xfrm>
        </p:spPr>
        <p:txBody>
          <a:bodyPr>
            <a:normAutofit/>
          </a:bodyPr>
          <a:lstStyle/>
          <a:p>
            <a:pPr>
              <a:buNone/>
            </a:pPr>
            <a:r>
              <a:rPr lang="es-ES" b="1" dirty="0" smtClean="0"/>
              <a:t>5. Su modo de montaje</a:t>
            </a:r>
          </a:p>
          <a:p>
            <a:endParaRPr lang="es-ES" sz="2400" b="1" dirty="0" smtClean="0"/>
          </a:p>
          <a:p>
            <a:r>
              <a:rPr lang="es-ES" sz="2800" b="1" dirty="0" err="1" smtClean="0"/>
              <a:t>Autosoportado</a:t>
            </a:r>
            <a:r>
              <a:rPr lang="es-ES" sz="2800" b="1" dirty="0" smtClean="0"/>
              <a:t>: cuando el tablero está previsto para </a:t>
            </a:r>
            <a:r>
              <a:rPr lang="es-ES" sz="2800" dirty="0" smtClean="0"/>
              <a:t>reposar sobre el suelo y puede ser tipo armario o pupitre (consola).</a:t>
            </a:r>
          </a:p>
          <a:p>
            <a:endParaRPr lang="es-ES" sz="2800" b="1" dirty="0" smtClean="0"/>
          </a:p>
          <a:p>
            <a:r>
              <a:rPr lang="es-ES" sz="2800" b="1" dirty="0" smtClean="0"/>
              <a:t>Mural: cuando el tablero está previsto para ser montado en </a:t>
            </a:r>
            <a:r>
              <a:rPr lang="es-ES" sz="2800" dirty="0" smtClean="0"/>
              <a:t>un plano vertical ya sea empotrado o adosado.</a:t>
            </a:r>
          </a:p>
          <a:p>
            <a:endParaRPr lang="es-ES" sz="2400" dirty="0" smtClean="0"/>
          </a:p>
        </p:txBody>
      </p:sp>
    </p:spTree>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t>TABLEROS DE MT Y AT</a:t>
            </a:r>
            <a:endParaRPr lang="es-ES" dirty="0"/>
          </a:p>
        </p:txBody>
      </p:sp>
      <p:sp>
        <p:nvSpPr>
          <p:cNvPr id="3" name="2 Marcador de contenido"/>
          <p:cNvSpPr>
            <a:spLocks noGrp="1"/>
          </p:cNvSpPr>
          <p:nvPr>
            <p:ph idx="1"/>
          </p:nvPr>
        </p:nvSpPr>
        <p:spPr/>
        <p:txBody>
          <a:bodyPr/>
          <a:lstStyle/>
          <a:p>
            <a:pPr>
              <a:buNone/>
            </a:pPr>
            <a:r>
              <a:rPr lang="es-ES" b="1" dirty="0" smtClean="0"/>
              <a:t>NORMAS DE FABRICACIÓN Y PRUEBAS </a:t>
            </a:r>
          </a:p>
          <a:p>
            <a:endParaRPr lang="es-ES" dirty="0" smtClean="0"/>
          </a:p>
          <a:p>
            <a:r>
              <a:rPr lang="es-ES" dirty="0" smtClean="0"/>
              <a:t>IEC 50298</a:t>
            </a:r>
          </a:p>
          <a:p>
            <a:r>
              <a:rPr lang="es-ES" dirty="0" smtClean="0"/>
              <a:t>IEC 60439-1</a:t>
            </a:r>
          </a:p>
          <a:p>
            <a:r>
              <a:rPr lang="es-ES" dirty="0" smtClean="0"/>
              <a:t>ISO 9001-2008</a:t>
            </a:r>
            <a:endParaRPr lang="es-ES" dirty="0"/>
          </a:p>
        </p:txBody>
      </p:sp>
      <p:pic>
        <p:nvPicPr>
          <p:cNvPr id="5" name="Picture 2"/>
          <p:cNvPicPr>
            <a:picLocks noChangeAspect="1" noChangeArrowheads="1"/>
          </p:cNvPicPr>
          <p:nvPr/>
        </p:nvPicPr>
        <p:blipFill>
          <a:blip r:embed="rId2"/>
          <a:srcRect l="18303" t="20000" r="16964" b="8571"/>
          <a:stretch>
            <a:fillRect/>
          </a:stretch>
        </p:blipFill>
        <p:spPr bwMode="auto">
          <a:xfrm>
            <a:off x="4207666" y="2571744"/>
            <a:ext cx="4007672" cy="276391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t>TABLEROS DE MT Y AT</a:t>
            </a:r>
            <a:endParaRPr lang="es-ES" dirty="0"/>
          </a:p>
        </p:txBody>
      </p:sp>
      <p:sp>
        <p:nvSpPr>
          <p:cNvPr id="3" name="2 Marcador de contenido"/>
          <p:cNvSpPr>
            <a:spLocks noGrp="1"/>
          </p:cNvSpPr>
          <p:nvPr>
            <p:ph idx="1"/>
          </p:nvPr>
        </p:nvSpPr>
        <p:spPr>
          <a:xfrm>
            <a:off x="457200" y="1600200"/>
            <a:ext cx="3971924" cy="4525963"/>
          </a:xfrm>
        </p:spPr>
        <p:txBody>
          <a:bodyPr/>
          <a:lstStyle/>
          <a:p>
            <a:pPr>
              <a:buNone/>
            </a:pPr>
            <a:r>
              <a:rPr lang="es-ES" b="1" dirty="0" smtClean="0"/>
              <a:t>CELDAS METAL CLAD</a:t>
            </a:r>
          </a:p>
          <a:p>
            <a:pPr algn="just">
              <a:buNone/>
            </a:pPr>
            <a:endParaRPr lang="es-ES" sz="2400" dirty="0" smtClean="0"/>
          </a:p>
          <a:p>
            <a:pPr algn="just">
              <a:buNone/>
            </a:pPr>
            <a:r>
              <a:rPr lang="es-ES" sz="2400" dirty="0" smtClean="0"/>
              <a:t>Las Celdas Metal </a:t>
            </a:r>
            <a:r>
              <a:rPr lang="es-ES" sz="2400" dirty="0" err="1" smtClean="0"/>
              <a:t>Clad</a:t>
            </a:r>
            <a:r>
              <a:rPr lang="es-ES" sz="2400" dirty="0" smtClean="0"/>
              <a:t> son aptas para su utilización en sub-estaciones eléctricas de media tensión hasta 36kV</a:t>
            </a:r>
            <a:endParaRPr lang="es-ES" sz="2400" dirty="0"/>
          </a:p>
        </p:txBody>
      </p:sp>
      <p:pic>
        <p:nvPicPr>
          <p:cNvPr id="5" name="Picture 2"/>
          <p:cNvPicPr>
            <a:picLocks noChangeAspect="1" noChangeArrowheads="1"/>
          </p:cNvPicPr>
          <p:nvPr/>
        </p:nvPicPr>
        <p:blipFill>
          <a:blip r:embed="rId2"/>
          <a:srcRect l="62946" t="28571" r="13839" b="31429"/>
          <a:stretch>
            <a:fillRect/>
          </a:stretch>
        </p:blipFill>
        <p:spPr bwMode="auto">
          <a:xfrm>
            <a:off x="4714876" y="1428736"/>
            <a:ext cx="4046477" cy="435771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dirty="0" smtClean="0"/>
              <a:t>CARACTERÍSTICAS ELÉCTRICAS</a:t>
            </a:r>
            <a:endParaRPr lang="es-ES" dirty="0"/>
          </a:p>
        </p:txBody>
      </p:sp>
      <p:sp>
        <p:nvSpPr>
          <p:cNvPr id="3" name="2 Marcador de contenido"/>
          <p:cNvSpPr>
            <a:spLocks noGrp="1"/>
          </p:cNvSpPr>
          <p:nvPr>
            <p:ph idx="1"/>
          </p:nvPr>
        </p:nvSpPr>
        <p:spPr/>
        <p:txBody>
          <a:bodyPr/>
          <a:lstStyle/>
          <a:p>
            <a:endParaRPr lang="es-ES"/>
          </a:p>
        </p:txBody>
      </p:sp>
      <p:pic>
        <p:nvPicPr>
          <p:cNvPr id="3074" name="Picture 2"/>
          <p:cNvPicPr>
            <a:picLocks noChangeAspect="1" noChangeArrowheads="1"/>
          </p:cNvPicPr>
          <p:nvPr/>
        </p:nvPicPr>
        <p:blipFill>
          <a:blip r:embed="rId2"/>
          <a:srcRect l="13628" t="44473" r="14732" b="27143"/>
          <a:stretch>
            <a:fillRect/>
          </a:stretch>
        </p:blipFill>
        <p:spPr bwMode="auto">
          <a:xfrm>
            <a:off x="69600" y="2571744"/>
            <a:ext cx="9074400" cy="224701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ACCESORIOS ESTÁNDAR</a:t>
            </a:r>
            <a:endParaRPr lang="es-ES" dirty="0"/>
          </a:p>
        </p:txBody>
      </p:sp>
      <p:sp>
        <p:nvSpPr>
          <p:cNvPr id="3" name="2 Marcador de contenido"/>
          <p:cNvSpPr>
            <a:spLocks noGrp="1"/>
          </p:cNvSpPr>
          <p:nvPr>
            <p:ph idx="1"/>
          </p:nvPr>
        </p:nvSpPr>
        <p:spPr/>
        <p:txBody>
          <a:bodyPr>
            <a:normAutofit fontScale="55000" lnSpcReduction="20000"/>
          </a:bodyPr>
          <a:lstStyle/>
          <a:p>
            <a:r>
              <a:rPr lang="es-ES" dirty="0" smtClean="0"/>
              <a:t>Orejas de </a:t>
            </a:r>
            <a:r>
              <a:rPr lang="es-ES" dirty="0" err="1" smtClean="0"/>
              <a:t>izaje</a:t>
            </a:r>
            <a:r>
              <a:rPr lang="es-ES" dirty="0" smtClean="0"/>
              <a:t>.</a:t>
            </a:r>
          </a:p>
          <a:p>
            <a:r>
              <a:rPr lang="es-ES" dirty="0" smtClean="0"/>
              <a:t>Zócalo.</a:t>
            </a:r>
          </a:p>
          <a:p>
            <a:r>
              <a:rPr lang="es-ES" dirty="0" smtClean="0"/>
              <a:t>Barra de tierra con perforaciones para conexión de cables de tierra.</a:t>
            </a:r>
          </a:p>
          <a:p>
            <a:r>
              <a:rPr lang="es-ES" dirty="0" smtClean="0"/>
              <a:t>Resistencia de calefacción y termostato regulable.</a:t>
            </a:r>
          </a:p>
          <a:p>
            <a:r>
              <a:rPr lang="es-ES" dirty="0" smtClean="0"/>
              <a:t>Fluorescente con interruptor de fin de carrera, para iluminación interior.</a:t>
            </a:r>
          </a:p>
          <a:p>
            <a:r>
              <a:rPr lang="es-ES" dirty="0" smtClean="0"/>
              <a:t>Canaletas </a:t>
            </a:r>
            <a:r>
              <a:rPr lang="es-ES" dirty="0" err="1" smtClean="0"/>
              <a:t>ranuradas</a:t>
            </a:r>
            <a:r>
              <a:rPr lang="es-ES" dirty="0" smtClean="0"/>
              <a:t> para cableado.</a:t>
            </a:r>
          </a:p>
          <a:p>
            <a:r>
              <a:rPr lang="es-ES" dirty="0" smtClean="0"/>
              <a:t>Bornes fijos y </a:t>
            </a:r>
            <a:r>
              <a:rPr lang="es-ES" dirty="0" err="1" smtClean="0"/>
              <a:t>seccionables</a:t>
            </a:r>
            <a:r>
              <a:rPr lang="es-ES" dirty="0" smtClean="0"/>
              <a:t> para riel DIN 35mm, con identificación.</a:t>
            </a:r>
          </a:p>
          <a:p>
            <a:r>
              <a:rPr lang="es-ES" dirty="0" smtClean="0"/>
              <a:t>Riel DIN tipo pesado.</a:t>
            </a:r>
          </a:p>
          <a:p>
            <a:r>
              <a:rPr lang="es-ES" dirty="0" smtClean="0"/>
              <a:t>Cables THW con identificación </a:t>
            </a:r>
            <a:r>
              <a:rPr lang="es-ES" dirty="0" err="1" smtClean="0"/>
              <a:t>termoretráctil</a:t>
            </a:r>
            <a:r>
              <a:rPr lang="es-ES" dirty="0" smtClean="0"/>
              <a:t> y terminales.</a:t>
            </a:r>
          </a:p>
          <a:p>
            <a:r>
              <a:rPr lang="es-ES" dirty="0" smtClean="0"/>
              <a:t>Soportes para cables de control provenientes del exterior del Tablero.</a:t>
            </a:r>
          </a:p>
          <a:p>
            <a:r>
              <a:rPr lang="es-ES" dirty="0" smtClean="0"/>
              <a:t>Barras de fases sobre aisladores de resina (para los Tableros de</a:t>
            </a:r>
          </a:p>
          <a:p>
            <a:r>
              <a:rPr lang="es-ES" dirty="0" smtClean="0"/>
              <a:t>Servicios auxiliares).</a:t>
            </a:r>
          </a:p>
          <a:p>
            <a:r>
              <a:rPr lang="es-ES" dirty="0" smtClean="0"/>
              <a:t>Letreros de identificación de equipos.</a:t>
            </a:r>
          </a:p>
          <a:p>
            <a:r>
              <a:rPr lang="es-ES" dirty="0" smtClean="0"/>
              <a:t>Diagrama mímico.</a:t>
            </a:r>
          </a:p>
          <a:p>
            <a:r>
              <a:rPr lang="es-ES" dirty="0" smtClean="0"/>
              <a:t>Rejillas de ventilación.</a:t>
            </a:r>
            <a:endParaRPr lang="es-ES" dirty="0"/>
          </a:p>
        </p:txBody>
      </p:sp>
    </p:spTree>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PE" dirty="0" smtClean="0"/>
              <a:t>GRADO DE PROTECCIÓN IP </a:t>
            </a:r>
            <a:br>
              <a:rPr lang="es-PE" dirty="0" smtClean="0"/>
            </a:br>
            <a:r>
              <a:rPr lang="es-PE" dirty="0" smtClean="0"/>
              <a:t>(</a:t>
            </a:r>
            <a:r>
              <a:rPr lang="es-PE" b="1" dirty="0" smtClean="0"/>
              <a:t>Norma</a:t>
            </a:r>
            <a:r>
              <a:rPr lang="es-PE" dirty="0" smtClean="0"/>
              <a:t> </a:t>
            </a:r>
            <a:r>
              <a:rPr lang="es-ES" b="1" dirty="0" smtClean="0"/>
              <a:t>IEC 529)</a:t>
            </a:r>
            <a:endParaRPr lang="es-ES" dirty="0"/>
          </a:p>
        </p:txBody>
      </p:sp>
      <p:sp>
        <p:nvSpPr>
          <p:cNvPr id="3" name="2 Marcador de contenido"/>
          <p:cNvSpPr>
            <a:spLocks noGrp="1"/>
          </p:cNvSpPr>
          <p:nvPr>
            <p:ph idx="1"/>
          </p:nvPr>
        </p:nvSpPr>
        <p:spPr/>
        <p:txBody>
          <a:bodyPr/>
          <a:lstStyle/>
          <a:p>
            <a:pPr>
              <a:buNone/>
            </a:pPr>
            <a:r>
              <a:rPr lang="es-ES" b="1" dirty="0" smtClean="0"/>
              <a:t>6. Su grado de protección</a:t>
            </a:r>
          </a:p>
          <a:p>
            <a:pPr>
              <a:buNone/>
            </a:pPr>
            <a:endParaRPr lang="es-PE" b="1" dirty="0" smtClean="0"/>
          </a:p>
          <a:p>
            <a:pPr>
              <a:buNone/>
            </a:pPr>
            <a:r>
              <a:rPr lang="es-ES" dirty="0" smtClean="0"/>
              <a:t>Primer dígito: protección contra contactos sólidos externos.</a:t>
            </a:r>
          </a:p>
          <a:p>
            <a:pPr>
              <a:buNone/>
            </a:pPr>
            <a:r>
              <a:rPr lang="es-ES" dirty="0" smtClean="0"/>
              <a:t>Segundo dígito: protección contra ingreso de líquidos.</a:t>
            </a:r>
          </a:p>
          <a:p>
            <a:pPr>
              <a:buNone/>
            </a:pPr>
            <a:r>
              <a:rPr lang="es-ES" dirty="0" smtClean="0"/>
              <a:t>Tercer dígito: protección mecánica contra impactos</a:t>
            </a:r>
            <a:endParaRPr lang="es-ES" dirty="0"/>
          </a:p>
        </p:txBody>
      </p:sp>
    </p:spTree>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57158" y="428604"/>
            <a:ext cx="8229600" cy="1143000"/>
          </a:xfrm>
        </p:spPr>
        <p:txBody>
          <a:bodyPr>
            <a:normAutofit fontScale="90000"/>
          </a:bodyPr>
          <a:lstStyle/>
          <a:p>
            <a:r>
              <a:rPr lang="es-ES" dirty="0" smtClean="0"/>
              <a:t>Primer dígito: protección contra contactos sólidos externos.</a:t>
            </a:r>
            <a:br>
              <a:rPr lang="es-ES" dirty="0" smtClean="0"/>
            </a:br>
            <a:endParaRPr lang="es-ES" dirty="0"/>
          </a:p>
        </p:txBody>
      </p:sp>
      <p:pic>
        <p:nvPicPr>
          <p:cNvPr id="4098" name="Picture 2"/>
          <p:cNvPicPr>
            <a:picLocks noChangeAspect="1" noChangeArrowheads="1"/>
          </p:cNvPicPr>
          <p:nvPr/>
        </p:nvPicPr>
        <p:blipFill>
          <a:blip r:embed="rId2"/>
          <a:srcRect l="13476" t="21562" r="10937" b="10000"/>
          <a:stretch>
            <a:fillRect/>
          </a:stretch>
        </p:blipFill>
        <p:spPr bwMode="auto">
          <a:xfrm>
            <a:off x="142844" y="1582062"/>
            <a:ext cx="8786842" cy="497237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1026" name="Picture 2"/>
          <p:cNvPicPr>
            <a:picLocks noChangeAspect="1" noChangeArrowheads="1"/>
          </p:cNvPicPr>
          <p:nvPr/>
        </p:nvPicPr>
        <p:blipFill>
          <a:blip r:embed="rId2"/>
          <a:srcRect l="30357" t="10000" r="29464" b="5000"/>
          <a:stretch>
            <a:fillRect/>
          </a:stretch>
        </p:blipFill>
        <p:spPr bwMode="auto">
          <a:xfrm>
            <a:off x="1643042" y="-1"/>
            <a:ext cx="5072098" cy="670644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428604"/>
            <a:ext cx="8229600" cy="1143000"/>
          </a:xfrm>
        </p:spPr>
        <p:txBody>
          <a:bodyPr>
            <a:normAutofit fontScale="90000"/>
          </a:bodyPr>
          <a:lstStyle/>
          <a:p>
            <a:r>
              <a:rPr lang="es-ES" dirty="0" smtClean="0"/>
              <a:t>Segundo dígito: protección contra ingreso de líquidos.</a:t>
            </a:r>
            <a:br>
              <a:rPr lang="es-ES" dirty="0" smtClean="0"/>
            </a:br>
            <a:endParaRPr lang="es-ES" dirty="0"/>
          </a:p>
        </p:txBody>
      </p:sp>
      <p:pic>
        <p:nvPicPr>
          <p:cNvPr id="3074" name="Picture 2"/>
          <p:cNvPicPr>
            <a:picLocks noChangeAspect="1" noChangeArrowheads="1"/>
          </p:cNvPicPr>
          <p:nvPr/>
        </p:nvPicPr>
        <p:blipFill>
          <a:blip r:embed="rId2"/>
          <a:srcRect/>
          <a:stretch>
            <a:fillRect/>
          </a:stretch>
        </p:blipFill>
        <p:spPr bwMode="auto">
          <a:xfrm>
            <a:off x="1285852" y="1357297"/>
            <a:ext cx="6500858" cy="542537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2050" name="Picture 2"/>
          <p:cNvPicPr>
            <a:picLocks noChangeAspect="1" noChangeArrowheads="1"/>
          </p:cNvPicPr>
          <p:nvPr/>
        </p:nvPicPr>
        <p:blipFill>
          <a:blip r:embed="rId2"/>
          <a:srcRect l="31696" t="8571" r="30357" b="3571"/>
          <a:stretch>
            <a:fillRect/>
          </a:stretch>
        </p:blipFill>
        <p:spPr bwMode="auto">
          <a:xfrm>
            <a:off x="2214546" y="35250"/>
            <a:ext cx="4714908" cy="68227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PE" sz="3600" dirty="0" smtClean="0"/>
              <a:t>Símbolos utilizados normalmente para grados de protección</a:t>
            </a:r>
            <a:endParaRPr lang="es-ES" sz="3600" dirty="0"/>
          </a:p>
        </p:txBody>
      </p:sp>
      <p:sp>
        <p:nvSpPr>
          <p:cNvPr id="3" name="2 Marcador de contenido"/>
          <p:cNvSpPr>
            <a:spLocks noGrp="1"/>
          </p:cNvSpPr>
          <p:nvPr>
            <p:ph idx="1"/>
          </p:nvPr>
        </p:nvSpPr>
        <p:spPr/>
        <p:txBody>
          <a:bodyPr/>
          <a:lstStyle/>
          <a:p>
            <a:endParaRPr lang="es-ES"/>
          </a:p>
        </p:txBody>
      </p:sp>
      <p:pic>
        <p:nvPicPr>
          <p:cNvPr id="1026" name="Picture 2"/>
          <p:cNvPicPr>
            <a:picLocks noChangeAspect="1" noChangeArrowheads="1"/>
          </p:cNvPicPr>
          <p:nvPr/>
        </p:nvPicPr>
        <p:blipFill>
          <a:blip r:embed="rId2"/>
          <a:srcRect l="22266" t="13125" r="20898" b="5312"/>
          <a:stretch>
            <a:fillRect/>
          </a:stretch>
        </p:blipFill>
        <p:spPr bwMode="auto">
          <a:xfrm>
            <a:off x="1785918" y="1428736"/>
            <a:ext cx="5786478" cy="518993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t>Clasificación NEMA (EE.UU.)</a:t>
            </a:r>
            <a:endParaRPr lang="es-ES" dirty="0"/>
          </a:p>
        </p:txBody>
      </p:sp>
      <p:sp>
        <p:nvSpPr>
          <p:cNvPr id="3" name="2 Marcador de contenido"/>
          <p:cNvSpPr>
            <a:spLocks noGrp="1"/>
          </p:cNvSpPr>
          <p:nvPr>
            <p:ph idx="1"/>
          </p:nvPr>
        </p:nvSpPr>
        <p:spPr/>
        <p:txBody>
          <a:bodyPr/>
          <a:lstStyle/>
          <a:p>
            <a:pPr>
              <a:buNone/>
            </a:pPr>
            <a:r>
              <a:rPr lang="es-ES" b="1" dirty="0" smtClean="0"/>
              <a:t>NEMA (Asociación nacional de fabricantes de electricidad)</a:t>
            </a:r>
          </a:p>
          <a:p>
            <a:pPr algn="just"/>
            <a:r>
              <a:rPr lang="es-ES" sz="2800" dirty="0" smtClean="0"/>
              <a:t>Esta norma proporciona grados de protección para cerramientos para equipo eléctrico (1000 voltios máximo) similar a los del estándar IEC 529</a:t>
            </a:r>
            <a:endParaRPr lang="es-ES" sz="2800" dirty="0"/>
          </a:p>
        </p:txBody>
      </p:sp>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t>Clasificación NEMA (EE.UU.)</a:t>
            </a:r>
            <a:endParaRPr lang="es-ES" dirty="0"/>
          </a:p>
        </p:txBody>
      </p:sp>
      <p:pic>
        <p:nvPicPr>
          <p:cNvPr id="7170" name="Picture 2"/>
          <p:cNvPicPr>
            <a:picLocks noChangeAspect="1" noChangeArrowheads="1"/>
          </p:cNvPicPr>
          <p:nvPr/>
        </p:nvPicPr>
        <p:blipFill>
          <a:blip r:embed="rId2"/>
          <a:srcRect l="29464" t="22143" r="44196" b="40450"/>
          <a:stretch>
            <a:fillRect/>
          </a:stretch>
        </p:blipFill>
        <p:spPr bwMode="auto">
          <a:xfrm>
            <a:off x="285720" y="2071678"/>
            <a:ext cx="4185034" cy="3714776"/>
          </a:xfrm>
          <a:prstGeom prst="rect">
            <a:avLst/>
          </a:prstGeom>
          <a:noFill/>
          <a:ln w="9525">
            <a:noFill/>
            <a:miter lim="800000"/>
            <a:headEnd/>
            <a:tailEnd/>
          </a:ln>
          <a:effectLst/>
        </p:spPr>
      </p:pic>
      <p:pic>
        <p:nvPicPr>
          <p:cNvPr id="5" name="Picture 2"/>
          <p:cNvPicPr>
            <a:picLocks noChangeAspect="1" noChangeArrowheads="1"/>
          </p:cNvPicPr>
          <p:nvPr/>
        </p:nvPicPr>
        <p:blipFill>
          <a:blip r:embed="rId2"/>
          <a:srcRect l="29464" t="59550" r="44196" b="5714"/>
          <a:stretch>
            <a:fillRect/>
          </a:stretch>
        </p:blipFill>
        <p:spPr bwMode="auto">
          <a:xfrm>
            <a:off x="4786314" y="2071678"/>
            <a:ext cx="4160271" cy="342902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t>IEC529 </a:t>
            </a:r>
            <a:r>
              <a:rPr lang="es-ES" b="1" dirty="0" err="1" smtClean="0"/>
              <a:t>vs.NEMA</a:t>
            </a:r>
            <a:endParaRPr lang="es-ES" dirty="0"/>
          </a:p>
        </p:txBody>
      </p:sp>
      <p:sp>
        <p:nvSpPr>
          <p:cNvPr id="3" name="2 Marcador de contenido"/>
          <p:cNvSpPr>
            <a:spLocks noGrp="1"/>
          </p:cNvSpPr>
          <p:nvPr>
            <p:ph idx="1"/>
          </p:nvPr>
        </p:nvSpPr>
        <p:spPr/>
        <p:txBody>
          <a:bodyPr>
            <a:noAutofit/>
          </a:bodyPr>
          <a:lstStyle/>
          <a:p>
            <a:pPr algn="just"/>
            <a:r>
              <a:rPr lang="es-ES" sz="2400" dirty="0" smtClean="0"/>
              <a:t>IEC 529 no especifica un grado de protección contra el riesgo de explosión o efectos producidos por la humedad (por ejemplo condensación), vapores </a:t>
            </a:r>
            <a:r>
              <a:rPr lang="pt-BR" sz="2400" dirty="0" smtClean="0"/>
              <a:t>corrosivos, </a:t>
            </a:r>
            <a:r>
              <a:rPr lang="pt-BR" sz="2400" dirty="0" err="1" smtClean="0"/>
              <a:t>hongos</a:t>
            </a:r>
            <a:r>
              <a:rPr lang="pt-BR" sz="2400" dirty="0" smtClean="0"/>
              <a:t> o </a:t>
            </a:r>
            <a:r>
              <a:rPr lang="pt-BR" sz="2400" dirty="0" err="1" smtClean="0"/>
              <a:t>insectos</a:t>
            </a:r>
            <a:r>
              <a:rPr lang="pt-BR" sz="2400" dirty="0" smtClean="0"/>
              <a:t>.</a:t>
            </a:r>
          </a:p>
          <a:p>
            <a:pPr algn="just"/>
            <a:r>
              <a:rPr lang="pt-BR" sz="2400" dirty="0" smtClean="0"/>
              <a:t>NEMA </a:t>
            </a:r>
            <a:r>
              <a:rPr lang="pt-BR" sz="2400" dirty="0" err="1" smtClean="0"/>
              <a:t>prueba</a:t>
            </a:r>
            <a:r>
              <a:rPr lang="pt-BR" sz="2400" dirty="0" smtClean="0"/>
              <a:t> </a:t>
            </a:r>
            <a:r>
              <a:rPr lang="pt-BR" sz="2400" dirty="0" err="1" smtClean="0"/>
              <a:t>sus</a:t>
            </a:r>
            <a:r>
              <a:rPr lang="pt-BR" sz="2400" dirty="0" smtClean="0"/>
              <a:t> </a:t>
            </a:r>
            <a:r>
              <a:rPr lang="pt-BR" sz="2400" dirty="0" err="1" smtClean="0"/>
              <a:t>productos</a:t>
            </a:r>
            <a:r>
              <a:rPr lang="pt-BR" sz="2400" dirty="0" smtClean="0"/>
              <a:t> </a:t>
            </a:r>
            <a:r>
              <a:rPr lang="es-ES" sz="2400" dirty="0" smtClean="0"/>
              <a:t>para condiciones ambientales como corrosión, oxidación, aceite y líquidos refrigerantes. </a:t>
            </a:r>
          </a:p>
          <a:p>
            <a:pPr algn="just"/>
            <a:r>
              <a:rPr lang="es-ES" sz="2400" dirty="0" smtClean="0"/>
              <a:t>Por esta razón, y debido a que las prueba y evaluaciones para otras características son totalmente diferentes, el sistema de clasificación de protecciones según IEC no puede ser exactamente comparada con los tipos de protección según NEMA.</a:t>
            </a:r>
            <a:endParaRPr lang="es-ES" sz="2400" dirty="0"/>
          </a:p>
        </p:txBody>
      </p:sp>
    </p:spTree>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5122" name="Picture 2"/>
          <p:cNvPicPr>
            <a:picLocks noChangeAspect="1" noChangeArrowheads="1"/>
          </p:cNvPicPr>
          <p:nvPr/>
        </p:nvPicPr>
        <p:blipFill>
          <a:blip r:embed="rId2"/>
          <a:srcRect l="12946" t="17857" r="5803" b="19285"/>
          <a:stretch>
            <a:fillRect/>
          </a:stretch>
        </p:blipFill>
        <p:spPr bwMode="auto">
          <a:xfrm>
            <a:off x="142844" y="1428736"/>
            <a:ext cx="8858312" cy="428314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dirty="0" smtClean="0"/>
              <a:t>Código IK (UNE-EN 50102)</a:t>
            </a:r>
            <a:endParaRPr lang="es-ES" dirty="0"/>
          </a:p>
        </p:txBody>
      </p:sp>
      <p:sp>
        <p:nvSpPr>
          <p:cNvPr id="3" name="2 Marcador de contenido"/>
          <p:cNvSpPr>
            <a:spLocks noGrp="1"/>
          </p:cNvSpPr>
          <p:nvPr>
            <p:ph idx="1"/>
          </p:nvPr>
        </p:nvSpPr>
        <p:spPr/>
        <p:txBody>
          <a:bodyPr/>
          <a:lstStyle/>
          <a:p>
            <a:pPr>
              <a:buNone/>
            </a:pPr>
            <a:r>
              <a:rPr lang="es-PE" dirty="0" smtClean="0"/>
              <a:t>Sistema de codificación para indicar el grado de protección proporcionado por la envolvente contra impactos </a:t>
            </a:r>
            <a:r>
              <a:rPr lang="es-PE" dirty="0" err="1" smtClean="0"/>
              <a:t>mécánicos</a:t>
            </a:r>
            <a:endParaRPr lang="es-ES" dirty="0"/>
          </a:p>
        </p:txBody>
      </p:sp>
      <p:pic>
        <p:nvPicPr>
          <p:cNvPr id="2050" name="Picture 2"/>
          <p:cNvPicPr>
            <a:picLocks noChangeAspect="1" noChangeArrowheads="1"/>
          </p:cNvPicPr>
          <p:nvPr/>
        </p:nvPicPr>
        <p:blipFill>
          <a:blip r:embed="rId2"/>
          <a:srcRect l="11719" t="25312" r="9765" b="51250"/>
          <a:stretch>
            <a:fillRect/>
          </a:stretch>
        </p:blipFill>
        <p:spPr bwMode="auto">
          <a:xfrm>
            <a:off x="127554" y="3429000"/>
            <a:ext cx="8975502" cy="167453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3074" name="Picture 2"/>
          <p:cNvPicPr>
            <a:picLocks noChangeAspect="1" noChangeArrowheads="1"/>
          </p:cNvPicPr>
          <p:nvPr/>
        </p:nvPicPr>
        <p:blipFill>
          <a:blip r:embed="rId2"/>
          <a:srcRect l="31250" t="11428" r="29910" b="6428"/>
          <a:stretch>
            <a:fillRect/>
          </a:stretch>
        </p:blipFill>
        <p:spPr bwMode="auto">
          <a:xfrm>
            <a:off x="2000232" y="0"/>
            <a:ext cx="5143536" cy="679892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4098" name="Picture 2"/>
          <p:cNvPicPr>
            <a:picLocks noChangeAspect="1" noChangeArrowheads="1"/>
          </p:cNvPicPr>
          <p:nvPr/>
        </p:nvPicPr>
        <p:blipFill>
          <a:blip r:embed="rId2"/>
          <a:srcRect l="31696" t="20714" r="29911" b="21428"/>
          <a:stretch>
            <a:fillRect/>
          </a:stretch>
        </p:blipFill>
        <p:spPr bwMode="auto">
          <a:xfrm>
            <a:off x="1357290" y="285728"/>
            <a:ext cx="6143668" cy="578647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pPr>
              <a:buNone/>
            </a:pPr>
            <a:r>
              <a:rPr lang="es-PE" dirty="0" smtClean="0"/>
              <a:t>Consultas?</a:t>
            </a:r>
          </a:p>
          <a:p>
            <a:pPr>
              <a:buNone/>
            </a:pPr>
            <a:endParaRPr lang="es-PE" dirty="0" smtClean="0"/>
          </a:p>
          <a:p>
            <a:pPr>
              <a:buNone/>
            </a:pPr>
            <a:endParaRPr lang="es-PE" dirty="0" smtClean="0"/>
          </a:p>
          <a:p>
            <a:pPr>
              <a:buNone/>
            </a:pPr>
            <a:endParaRPr lang="es-PE" dirty="0" smtClean="0"/>
          </a:p>
          <a:p>
            <a:pPr>
              <a:buNone/>
            </a:pPr>
            <a:endParaRPr lang="es-PE" dirty="0" smtClean="0"/>
          </a:p>
          <a:p>
            <a:pPr>
              <a:buNone/>
            </a:pPr>
            <a:endParaRPr lang="es-PE" dirty="0" smtClean="0"/>
          </a:p>
          <a:p>
            <a:pPr algn="r">
              <a:buNone/>
            </a:pPr>
            <a:r>
              <a:rPr lang="es-PE" dirty="0" smtClean="0"/>
              <a:t>GRACIAS</a:t>
            </a:r>
            <a:endParaRPr lang="es-E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atron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1054</TotalTime>
  <Words>4774</Words>
  <Application>Microsoft Office PowerPoint</Application>
  <PresentationFormat>Presentación en pantalla (4:3)</PresentationFormat>
  <Paragraphs>679</Paragraphs>
  <Slides>215</Slides>
  <Notes>11</Notes>
  <HiddenSlides>0</HiddenSlides>
  <MMClips>0</MMClips>
  <ScaleCrop>false</ScaleCrop>
  <HeadingPairs>
    <vt:vector size="6" baseType="variant">
      <vt:variant>
        <vt:lpstr>Tema</vt:lpstr>
      </vt:variant>
      <vt:variant>
        <vt:i4>1</vt:i4>
      </vt:variant>
      <vt:variant>
        <vt:lpstr>Servidores OLE incrustados</vt:lpstr>
      </vt:variant>
      <vt:variant>
        <vt:i4>5</vt:i4>
      </vt:variant>
      <vt:variant>
        <vt:lpstr>Títulos de diapositiva</vt:lpstr>
      </vt:variant>
      <vt:variant>
        <vt:i4>215</vt:i4>
      </vt:variant>
    </vt:vector>
  </HeadingPairs>
  <TitlesOfParts>
    <vt:vector size="221" baseType="lpstr">
      <vt:lpstr>Patron2</vt:lpstr>
      <vt:lpstr>Imagen de mapa de bits</vt:lpstr>
      <vt:lpstr>Visio</vt:lpstr>
      <vt:lpstr>Ecuación</vt:lpstr>
      <vt:lpstr>Imagen</vt:lpstr>
      <vt:lpstr>Documento</vt:lpstr>
      <vt:lpstr>INSTALACIONES ELÉCTRICAS INDUSTRIALES</vt:lpstr>
      <vt:lpstr>Presentación de PowerPoint</vt:lpstr>
      <vt:lpstr>Contenidos</vt:lpstr>
      <vt:lpstr>Contenidos</vt:lpstr>
      <vt:lpstr>Sistema de Evaluación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PRIMER CÓDIGO ELÉCTRICO NACIONAL</vt:lpstr>
      <vt:lpstr>Presentación de PowerPoint</vt:lpstr>
      <vt:lpstr>VIGENTES</vt:lpstr>
      <vt:lpstr>www.minem.gob.pe </vt:lpstr>
      <vt:lpstr>Presentación de PowerPoint</vt:lpstr>
      <vt:lpstr>COMPONENTES DE UNA INSTALACIÓN ELÉCTRICA INDUSTRIAL</vt:lpstr>
      <vt:lpstr>COMPONENTES DE UNA INSTALACIÓN ELÉCTRICA INDUSTRIAL </vt:lpstr>
      <vt:lpstr>   CONDUCTORES  </vt:lpstr>
      <vt:lpstr>Partes que componen los conductores eléctricos</vt:lpstr>
      <vt:lpstr>Presentación de PowerPoint</vt:lpstr>
      <vt:lpstr>CLASIFICACIÓN DE LOS CONDUCTORES ELÉCTRICOS</vt:lpstr>
      <vt:lpstr>Presentación de PowerPoint</vt:lpstr>
      <vt:lpstr>Presentación de PowerPoint</vt:lpstr>
      <vt:lpstr>Cables de energía   Principalmente se utilizan en redes de distribución aéreas, redes de distribución subterráneas, circuitos alimentadores y circuitos derivados en instalaciones del tipo industrial. </vt:lpstr>
      <vt:lpstr>Presentación de PowerPoint</vt:lpstr>
      <vt:lpstr>CALIBRE DE LOS CONDUCTORES </vt:lpstr>
      <vt:lpstr>  Tabla 2.2  Capacidad de corriente en conductores (sistema métrico decimal).  </vt:lpstr>
      <vt:lpstr>CALIBRE DE LOS CONDUCTORES</vt:lpstr>
      <vt:lpstr>   Capacidad de corriente en conductores (sistema AWG). </vt:lpstr>
      <vt:lpstr>CALIBRE DE LOS CONDUCTORES</vt:lpstr>
      <vt:lpstr>CALIBRE DE LOS CONDUCTORES</vt:lpstr>
      <vt:lpstr>CALIBRE DE LOS CONDUCTORES</vt:lpstr>
      <vt:lpstr>   Capacidad de corriente en conductores (sistema AWG). </vt:lpstr>
      <vt:lpstr>CALIBRE DE LOS CONDUCTORES</vt:lpstr>
      <vt:lpstr>CALIBRE DE LOS CONDUCTORES</vt:lpstr>
      <vt:lpstr>CALIBRE DE LOS CONDUCTORES</vt:lpstr>
      <vt:lpstr>Presentación de PowerPoint</vt:lpstr>
      <vt:lpstr>CARACTERÍSTICAS DE ALGUNOS TIPOS DE CONDUCTORES   Alambres y cables tipo TW:   Conductor de cobre electrolítico blando, sólido o cableado concéntrico; con aislamiento de cloruro de polivinilo (PVC). Pueden operar hasta 60°C y su tensión de servicio, dependiendo de la marca, puede ser de 600 V ó 750 V.   Se utiliza en instalaciones en el interior de locales con ambiente seco o húmedo, conexiones de tableros de control, etc.    </vt:lpstr>
      <vt:lpstr>Presentación de PowerPoint</vt:lpstr>
      <vt:lpstr>Alambres y cables tipo THW:   Conductor de cobre electrolítico blando, sólido o cableado concéntrico; con aislamiento de cloruro de polivinilo (PVC) especial, resistente al calor, humedad, aceites y agentes químicos. Pueden operar hasta 75°C y su tensión de servicio, dependiendo de la marca, puede ser de 600 V ó 750 V.   El conductor THW – 90 puede operar hasta 90°C y se utiliza principalmente dentro de aparatos de alumbrado con lámparas de descarga.       </vt:lpstr>
      <vt:lpstr>Alambres y cables tipo THHW:   Conductor de cobre electrolítico blando, sólido o cableado concéntrico; con aislamiento de cloruro de polivinilo (PVC) especial, resistente al calor y humedad. Pueden operar hasta 105°C y su tensión de servicio, dependiendo de la marca, puede ser de 600 V ó 750 V.   Se utilizan principalmente dentro de aparatos de alumbrado con lámparas de descarga, con temperatura ambiente máxima de 70°C.   </vt:lpstr>
      <vt:lpstr>Alambres y cables Plastotene tipo CPI o Indolene tipo WP:   Conductor de cobre electrolítico duro, sólido o cableado concéntrico, con aislamiento de polietileno negro apropiada para su exposición a la luz solar y otras exigencias del medio ambiente. Pueden operar entre – 15°C a 75°C y su tensión de servicio depende de los aisladores que se usen en su instalación.   Se utilizan en redes de distribución primaria y secundaria, distribución al aire libre en plantas industriales, minas, etc. Es indispensable su uso cuando las redes cruzan zonas arboladas.     </vt:lpstr>
      <vt:lpstr>Cables Biplasto tipo TWT o Indopreme tipo TM:   Formados por 2 ó 3 conductores de cobre electrolítico blando, sólido o cableado; aislados individualmente con cloruro de polivinilo (PVC) y reunidos en paralelo en un mismo plano con una chaqueta exterior también de PVC. Pueden operar hasta 60°C y su tensión de servicio, dependiendo de la marca, puede ser de 600 V ó 750 V.   Se utiliza en instalaciones interiores, visibles o empotradas directamente en el interior de muros o paredes; sobre armaduras metálicas y de madera o a través de ellas; empleándose como conductores de circuitos alimentadores o derivados.  </vt:lpstr>
      <vt:lpstr> Cordones portátiles tipos NLT, NMT y NPT o, biplastoflex tipos SJT, SJTO, ST y STO:   Formados por 2 ó 3 conductores de cobre electrolítico   Se les utiliza principalmente para conexiones de aparatos electrodomésticos, alimentación de máquinas industriales portátiles de uso liviano y de servicio pesado, conexiones para equipos eléctricos en minas, etc.   </vt:lpstr>
      <vt:lpstr>Cables tipo NYY unipolares, dúplex y triplex:   Conductor de cobre electrolítico blando, sólidos o cableados concéntricos; aislados y con cubierta exterior individual con cloruro de polivinilo (PVC). Pueden operar hasta 80°C y su tensión de servicio es hasta 1 000 V.   Se les utiliza en redes de distribución en baja tensión y en circuitos alimentadores en instalaciones del tipo industrial. </vt:lpstr>
      <vt:lpstr>Presentación de PowerPoint</vt:lpstr>
      <vt:lpstr>Presentación de PowerPoint</vt:lpstr>
      <vt:lpstr>Presentación de PowerPoint</vt:lpstr>
      <vt:lpstr>Presentación de PowerPoint</vt:lpstr>
      <vt:lpstr>Presentación de PowerPoint</vt:lpstr>
      <vt:lpstr>BANDEJAS O CHAROLAS   Es una estructura rígida y continua especialmente construida para soportar cables eléctricos; se utilizan en lugares donde no es posible abrir zanjas dentro de locales o en exteriores donde el espacio no es una limitación.                            </vt:lpstr>
      <vt:lpstr>Presentación de PowerPoint</vt:lpstr>
      <vt:lpstr>Presentación de PowerPoint</vt:lpstr>
      <vt:lpstr>Presentación de PowerPoint</vt:lpstr>
      <vt:lpstr> CANALETAS O DUCTOS AÉREOS   Es una estructura rígida y continua, construida para soportar conductores de uso general y cables de calibre no muy  grueso.   Para hacer la instalación de los conductores, se hace un recorrido por la trayectoria de los ductos y luego se les coloca en forma similar a los charolas.              </vt:lpstr>
      <vt:lpstr>Presentación de PowerPoint</vt:lpstr>
      <vt:lpstr>Presentación de PowerPoint</vt:lpstr>
      <vt:lpstr>Presentación de PowerPoint</vt:lpstr>
      <vt:lpstr> ZANJAS   Es un tipo de canalización en el cual los cables van directamente enterrados; se emplea en lugares donde no se tiene enterrados, se emplea en lugares donde no se tienen construcciones o donde haya la posibilidad de abrir zanjas posteriormente para el cambio de cables, la reparación o aumento de circuitos.   La trayectoria debe ser rectilínea. La profundidad mínima de la excavación es de 0,70 m y el ancho varía de acuerdo al número de cables a instalar.           </vt:lpstr>
      <vt:lpstr>Presentación de PowerPoint</vt:lpstr>
      <vt:lpstr>Ducto subterráneo    </vt:lpstr>
      <vt:lpstr>TUBERÍAS  Tubos Metálicos Pueden ser de aluminio, acero o aleaciones especiales. Los tubos de acero a su vez se fabrican en los tipos pesado y liviano distinguiéndose uno de otro por el espesor de la pared.   -  Tubo Metálico  Pesado Se encuentran en el mercado en forma galvanizada o con recubrimiento negro esmaltado, su superficie interior es lisa para evitar daños al aislamiento o a la cubierta de los conductores. Se fabrican en tramos de 3,05 m y con diámetros que van de 13 mm ( ½ “) a 152,4 mm (6”). Vienen roscados en ambos extremos y para unir uno con otro se utilizan acoples.   </vt:lpstr>
      <vt:lpstr>-  Tubo Metálico Liviano El diámetro máximo recomendable para estos tubos es de 51 mm (2”) y debido a que son de pared delgada en estos tubos no se puede hacer roscado, de modo que los tramos se pueden unir por medio de accesorios de unión especial. No deben ser instalados en lugares expuestos a daños mecánicos, en lugares húmedos o mojados, ni en lugares clasificados como peligrosos.   -  Tubo Metálico Flexible Se fabrica con cinta metálica engargolada (en forma helicoidal) sin recubrimiento para ser usado en lugares secos, o con recubrimiento de PVC para ser usado en lugares húmedos.   Se usa principalmente como último tramo para la conexión de motores eléctricos. Al usar tubo flexible, el acoplamiento a caja, ductos y gabinetes se debe hacer utilizando accesorios apropiados para tal objeto.               </vt:lpstr>
      <vt:lpstr>Presentación de PowerPoint</vt:lpstr>
      <vt:lpstr>Presentación de PowerPoint</vt:lpstr>
      <vt:lpstr>Presentación de PowerPoint</vt:lpstr>
      <vt:lpstr>Presentación de PowerPoint</vt:lpstr>
      <vt:lpstr>  </vt:lpstr>
      <vt:lpstr>Tubos Plásticos (PVC) PVC es la designación comercial que se da al tubo rígido o flexible de policloruro de vinilo, se fabrican en dos tipos, pesado y liviano, en tramos de 3 m.   -          Tubos PVC – SAP Son tubos pesados de pared gruesa, se constituyen en diámetros que van de 15 mm a 100 mm.   -          Tubo PVC – SEL  Son tubos, se constituyen en diámetros que van de 13 mm a 20 mm.          </vt:lpstr>
      <vt:lpstr>DISPOSITIVOS DE PROTECCIÓN Y MANIOBRA   FUNCIÓN DE LOS DISPOSITIVOS DE MANIOBRA:   En una instalación eléctrica, los dispositivos de maniobra, cumplen la función de ejecutar las siguientes maniobras: seccionar, conectar y desconectar en vacío, conectar y desconectar bajo carga, conectar y desconectar motores y desconectar en caso de cortocircuito.   - Seccionar Seccionadores son interruptores, los cuales separan un circuito eléctrico en todas sus vías de corriente, los  seccionadores tienen una indicación fiable de la posición de maniobra. </vt:lpstr>
      <vt:lpstr>Conectar en vacío  En este tipo de maniobra la conexión y desconexión de circuitos eléctricos se efectúa cuando no circula corriente o cuando la tensión entre el contacto fijo y el contacto móvil en cada uno de los polos sea sumamente baja durante la maniobra.     </vt:lpstr>
      <vt:lpstr>-Conectar bajo carga   Con los interruptores bajo carga se pueden conectar y desconectar aparatos y partes de las instalaciones cuando prestan servicio normal con intensidad nominal. La capacidad de ruptura de los interruptores bajo carga es normalmente un múltiplo de su intensidad nominal y por tanto, pueden conectar y desconectar todas las sobreintensidades que ocurren en un servicio normal; además de esto, con ello se maniobra sin peligro cuando se conectan involuntariamente cortocircuitos, ya que poseen una capacidad de conexión sumamente alta.      </vt:lpstr>
      <vt:lpstr>FUNCIÓN DE LOS DISPOSITIVOS DE PROTECCIÓN   La función de los dispositivos de protección es proteger a los componentes de las instalaciones contra sobreintensidades, los cuales se manifiestan como sobrecargas o cortocircuito.     Protección contra sobrecargas   La función de la protección contra sobrecarga es permitir las sobrecargas correspondientes a un servicio normal y desconectarlas antes que el tiempo de carga admisible sea sobrepasado.     </vt:lpstr>
      <vt:lpstr>Protección contra cortocircuitos  Los orígenes de un cortocircuito pueden estar en una falla de aislamiento o en una conexión incorrecta. La función de la protección contra cortocircuitos es limitar los efectos y las consecuencias de éstos al mínimo posible su interrupción para lo cual, una iluminación de la corriente es provechosa.   </vt:lpstr>
      <vt:lpstr>SIMBOLOGIA  Y  ESQUEMAS ELECTRICOS</vt:lpstr>
      <vt:lpstr>SÍMBOLO GRÁFICO</vt:lpstr>
      <vt:lpstr>SÍMBOLO GRÁFICO</vt:lpstr>
      <vt:lpstr>SÍMBOLOS ELECTROTÉCNICOS</vt:lpstr>
      <vt:lpstr>NORMAS INTERNACIONALES</vt:lpstr>
      <vt:lpstr>NORMAS INTERNACIONALES</vt:lpstr>
      <vt:lpstr>Representación de  las Instalaciones Eléctricas</vt:lpstr>
      <vt:lpstr>   ESQUEMAS ELECTRICOS </vt:lpstr>
      <vt:lpstr>Esquemas</vt:lpstr>
      <vt:lpstr>ESQUEMAS EXPLICATIVOS</vt:lpstr>
      <vt:lpstr>ESQUEMAS EXPLICATIVOS</vt:lpstr>
      <vt:lpstr>ESQUEMAS EXPLICATIVOS</vt:lpstr>
      <vt:lpstr>ESQUEMAS EXPLICATIVOS</vt:lpstr>
      <vt:lpstr>ESQUEMAS EXPLICATIVOS</vt:lpstr>
      <vt:lpstr>ESQUEMAS EXPLICATIVOS</vt:lpstr>
      <vt:lpstr>ESQUEMAS DE REALIZACION</vt:lpstr>
      <vt:lpstr>ESQUEMAS DE REALIZACION</vt:lpstr>
      <vt:lpstr>ESQUEMAS DE REALIZACION</vt:lpstr>
      <vt:lpstr>SÍMBOLOS ELECTROTÉCNICOS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DIMENSIONAMIENTO DEL CONDUCTOR PRINCIPAL PARA MOTORES</vt:lpstr>
      <vt:lpstr>ALTURA SOBRE EL NIVEL DEL MAR</vt:lpstr>
      <vt:lpstr>DIMENSIONAMIENTO DEL CONDUCTOR PRINCIPAL PARA MOTORES</vt:lpstr>
      <vt:lpstr>Aplicación:</vt:lpstr>
      <vt:lpstr>Presentación de PowerPoint</vt:lpstr>
      <vt:lpstr>DIMENSIONAMIENTO DEL CONDUCTOR PRINCIPAL PARA MOTORES</vt:lpstr>
      <vt:lpstr>Aplicación:</vt:lpstr>
      <vt:lpstr>DIMENSIONAMIENTO DEL CONDUCTOR PRINCIPAL PARA MOTORES</vt:lpstr>
      <vt:lpstr>Aplicación:</vt:lpstr>
      <vt:lpstr>DISPOSITIVOS DE PROTECCIÓN</vt:lpstr>
      <vt:lpstr>Fusibles</vt:lpstr>
      <vt:lpstr>FUSIBLE aM</vt:lpstr>
      <vt:lpstr>Curvas tiempo-corriente para protección motores  Curvas de los interruptores automáticos con relé electrónico PR222MP</vt:lpstr>
      <vt:lpstr>Relés térmicos</vt:lpstr>
      <vt:lpstr>Relés térmicos</vt:lpstr>
      <vt:lpstr>Relés térmicos</vt:lpstr>
      <vt:lpstr>Curvas tiempo-corriente para distribución (relé termomagnético)</vt:lpstr>
      <vt:lpstr>Guardamotores magnéticos</vt:lpstr>
      <vt:lpstr>Presentación de PowerPoint</vt:lpstr>
      <vt:lpstr>Presentación de PowerPoint</vt:lpstr>
      <vt:lpstr>CRITERIO PARA LA ELECCIÓN DE LA PROTECCIÓN EN ARRANQUES DE MOTORES</vt:lpstr>
      <vt:lpstr>CRITERIO PARA LA ELECCIÓN DE LA PROTECCIÓN EN ARRANQUES DE MOTORES</vt:lpstr>
      <vt:lpstr>CRITERIO PARA LA ELECCIÓN DE LA PROTECCIÓN EN ARRANQUES DE MOTORES</vt:lpstr>
      <vt:lpstr>Presentación de PowerPoint</vt:lpstr>
      <vt:lpstr>Cuadro con los distintos dispositivos de protección y las funciones que cumplen</vt:lpstr>
      <vt:lpstr>SELECCIÓN DE TABLEROS ELÉCTRICOS</vt:lpstr>
      <vt:lpstr>OBJETIVOS</vt:lpstr>
      <vt:lpstr>DEFINICIÓN</vt:lpstr>
      <vt:lpstr>NORMAS DE FABRICACIÓN Y PRUEBAS</vt:lpstr>
      <vt:lpstr>CARACTERÍSTICAS</vt:lpstr>
      <vt:lpstr>CARACTERÍSTICAS</vt:lpstr>
      <vt:lpstr>CARACTERÍSTICAS ELÉCTRICAS DEL TABLERO (IEC 439-1)</vt:lpstr>
      <vt:lpstr>INFORMACIÓN A SUMINISTRAR</vt:lpstr>
      <vt:lpstr>CONDICIONES DE EMPLEO DE LOS TABLEROS</vt:lpstr>
      <vt:lpstr>CONDICIONES NORMALES DE EMPLEO </vt:lpstr>
      <vt:lpstr>Grado de contaminación</vt:lpstr>
      <vt:lpstr>CONDICIONES ESPECIALES DE EMPLEO</vt:lpstr>
      <vt:lpstr>COMPONENTES DE UN TABLERO ELÉCTRICO</vt:lpstr>
      <vt:lpstr>CLASIFICACIÓN</vt:lpstr>
      <vt:lpstr>TABLEROS DE BAJA TENSIÓN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TABLEROS DE MT Y AT</vt:lpstr>
      <vt:lpstr>TABLEROS DE MT Y AT</vt:lpstr>
      <vt:lpstr>CARACTERÍSTICAS ELÉCTRICAS</vt:lpstr>
      <vt:lpstr>ACCESORIOS ESTÁNDAR</vt:lpstr>
      <vt:lpstr>GRADO DE PROTECCIÓN IP  (Norma IEC 529)</vt:lpstr>
      <vt:lpstr>Primer dígito: protección contra contactos sólidos externos. </vt:lpstr>
      <vt:lpstr>Presentación de PowerPoint</vt:lpstr>
      <vt:lpstr>Segundo dígito: protección contra ingreso de líquidos. </vt:lpstr>
      <vt:lpstr>Presentación de PowerPoint</vt:lpstr>
      <vt:lpstr>Símbolos utilizados normalmente para grados de protección</vt:lpstr>
      <vt:lpstr>Clasificación NEMA (EE.UU.)</vt:lpstr>
      <vt:lpstr>Clasificación NEMA (EE.UU.)</vt:lpstr>
      <vt:lpstr>IEC529 vs.NEMA</vt:lpstr>
      <vt:lpstr>Presentación de PowerPoint</vt:lpstr>
      <vt:lpstr>Código IK (UNE-EN 50102)</vt:lpstr>
      <vt:lpstr>Presentación de PowerPoint</vt:lpstr>
      <vt:lpstr>Presentación de PowerPoint</vt:lpstr>
      <vt:lpstr>Presentación de PowerPoint</vt:lpstr>
    </vt:vector>
  </TitlesOfParts>
  <Company>TECSUP AQP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INSTALACIONES ELÉCTRICAS INDUSTRIALES</dc:title>
  <dc:creator>cvera</dc:creator>
  <cp:lastModifiedBy>l</cp:lastModifiedBy>
  <cp:revision>11</cp:revision>
  <dcterms:created xsi:type="dcterms:W3CDTF">2011-12-19T20:04:01Z</dcterms:created>
  <dcterms:modified xsi:type="dcterms:W3CDTF">2012-05-07T21:28:52Z</dcterms:modified>
</cp:coreProperties>
</file>